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869" r:id="rId4"/>
  </p:sldMasterIdLst>
  <p:notesMasterIdLst>
    <p:notesMasterId r:id="rId27"/>
  </p:notesMasterIdLst>
  <p:handoutMasterIdLst>
    <p:handoutMasterId r:id="rId28"/>
  </p:handoutMasterIdLst>
  <p:sldIdLst>
    <p:sldId id="256" r:id="rId5"/>
    <p:sldId id="2147307427" r:id="rId6"/>
    <p:sldId id="2147307403" r:id="rId7"/>
    <p:sldId id="2147307404" r:id="rId8"/>
    <p:sldId id="2147307405" r:id="rId9"/>
    <p:sldId id="2147307406" r:id="rId10"/>
    <p:sldId id="2147307450" r:id="rId11"/>
    <p:sldId id="2147307440" r:id="rId12"/>
    <p:sldId id="2147307416" r:id="rId13"/>
    <p:sldId id="2147307423" r:id="rId14"/>
    <p:sldId id="2147307436" r:id="rId15"/>
    <p:sldId id="2147307438" r:id="rId16"/>
    <p:sldId id="433" r:id="rId17"/>
    <p:sldId id="2147307430" r:id="rId18"/>
    <p:sldId id="2147307444" r:id="rId19"/>
    <p:sldId id="2147307445" r:id="rId20"/>
    <p:sldId id="2147307446" r:id="rId21"/>
    <p:sldId id="2147307447" r:id="rId22"/>
    <p:sldId id="2147307448" r:id="rId23"/>
    <p:sldId id="2147307449" r:id="rId24"/>
    <p:sldId id="2147307451" r:id="rId25"/>
    <p:sldId id="2147307452" r:id="rId26"/>
  </p:sldIdLst>
  <p:sldSz cx="9144000" cy="5143500" type="screen16x9"/>
  <p:notesSz cx="6807200" cy="9939338"/>
  <p:defaultTextStyle>
    <a:defPPr>
      <a:defRPr lang="en-US"/>
    </a:defPPr>
    <a:lvl1pPr marL="0" algn="l" defTabSz="342833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342833" algn="l" defTabSz="342833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685667" algn="l" defTabSz="342833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028499" algn="l" defTabSz="342833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1371333" algn="l" defTabSz="342833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1714166" algn="l" defTabSz="342833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2057000" algn="l" defTabSz="342833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2399832" algn="l" defTabSz="342833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2742665" algn="l" defTabSz="342833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7" userDrawn="1">
          <p15:clr>
            <a:srgbClr val="A4A3A4"/>
          </p15:clr>
        </p15:guide>
        <p15:guide id="2" pos="3833" userDrawn="1">
          <p15:clr>
            <a:srgbClr val="A4A3A4"/>
          </p15:clr>
        </p15:guide>
        <p15:guide id="4" orient="horz" pos="1649">
          <p15:clr>
            <a:srgbClr val="A4A3A4"/>
          </p15:clr>
        </p15:guide>
        <p15:guide id="5" pos="2882">
          <p15:clr>
            <a:srgbClr val="A4A3A4"/>
          </p15:clr>
        </p15:guide>
        <p15:guide id="6" pos="287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31" userDrawn="1">
          <p15:clr>
            <a:srgbClr val="A4A3A4"/>
          </p15:clr>
        </p15:guide>
        <p15:guide id="2" pos="2144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作成者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00"/>
    <a:srgbClr val="FF3300"/>
    <a:srgbClr val="FFFFFF"/>
    <a:srgbClr val="99CC00"/>
    <a:srgbClr val="BC4328"/>
    <a:srgbClr val="FF0000"/>
    <a:srgbClr val="000000"/>
    <a:srgbClr val="CCECFF"/>
    <a:srgbClr val="EBEDF4"/>
    <a:srgbClr val="E1E7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66F56B7-48FA-446E-9E63-302F4CF56552}" v="2" dt="2020-06-18T10:55:37.91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スタイル (中間)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中間スタイル 2 - アクセント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中間スタイル 2 - アクセント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中間スタイル 2 - アクセント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淡色スタイル 2 - アクセント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00A15C55-8517-42AA-B614-E9B94910E393}" styleName="中間スタイル 2 - アクセント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中間スタイル 2 - アクセント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DCAF9ED-07DC-4A11-8D7F-57B35C25682E}" styleName="中間スタイル 1 - アクセント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F2DE63D5-997A-4646-A377-4702673A728D}" styleName="淡色スタイル 2 - アクセント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0A1B5D5-9B99-4C35-A422-299274C87663}" styleName="中間スタイル 1 - アクセント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B301B821-A1FF-4177-AEE7-76D212191A09}" styleName="中間スタイル 1 - アクセント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5940675A-B579-460E-94D1-54222C63F5DA}" styleName="スタイルなし、表のグリッド線あり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85BE263C-DBD7-4A20-BB59-AAB30ACAA65A}" styleName="中間スタイル 3 - アクセント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822" autoAdjust="0"/>
    <p:restoredTop sz="95220" autoAdjust="0"/>
  </p:normalViewPr>
  <p:slideViewPr>
    <p:cSldViewPr snapToGrid="0">
      <p:cViewPr varScale="1">
        <p:scale>
          <a:sx n="128" d="100"/>
          <a:sy n="128" d="100"/>
        </p:scale>
        <p:origin x="328" y="76"/>
      </p:cViewPr>
      <p:guideLst>
        <p:guide orient="horz" pos="2187"/>
        <p:guide pos="3833"/>
        <p:guide orient="horz" pos="1649"/>
        <p:guide pos="2882"/>
        <p:guide pos="287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3131"/>
        <p:guide pos="214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handoutMaster" Target="handoutMasters/handoutMaster1.xml"/><Relationship Id="rId36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2" y="1"/>
            <a:ext cx="2949787" cy="496967"/>
          </a:xfrm>
          <a:prstGeom prst="rect">
            <a:avLst/>
          </a:prstGeom>
        </p:spPr>
        <p:txBody>
          <a:bodyPr vert="horz" lIns="93266" tIns="46635" rIns="93266" bIns="46635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5841" y="1"/>
            <a:ext cx="2949787" cy="496967"/>
          </a:xfrm>
          <a:prstGeom prst="rect">
            <a:avLst/>
          </a:prstGeom>
        </p:spPr>
        <p:txBody>
          <a:bodyPr vert="horz" lIns="93266" tIns="46635" rIns="93266" bIns="46635" rtlCol="0"/>
          <a:lstStyle>
            <a:lvl1pPr algn="r">
              <a:defRPr sz="1200"/>
            </a:lvl1pPr>
          </a:lstStyle>
          <a:p>
            <a:fld id="{02B6FBF4-992E-4DE4-8B17-79FF33E32891}" type="datetime1">
              <a:rPr lang="ja-JP" altLang="en-US" smtClean="0"/>
              <a:pPr/>
              <a:t>2020/7/10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2" y="9440648"/>
            <a:ext cx="2949787" cy="496967"/>
          </a:xfrm>
          <a:prstGeom prst="rect">
            <a:avLst/>
          </a:prstGeom>
        </p:spPr>
        <p:txBody>
          <a:bodyPr vert="horz" lIns="93266" tIns="46635" rIns="93266" bIns="46635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5841" y="9440648"/>
            <a:ext cx="2949787" cy="496967"/>
          </a:xfrm>
          <a:prstGeom prst="rect">
            <a:avLst/>
          </a:prstGeom>
        </p:spPr>
        <p:txBody>
          <a:bodyPr vert="horz" lIns="93266" tIns="46635" rIns="93266" bIns="46635" rtlCol="0" anchor="b"/>
          <a:lstStyle>
            <a:lvl1pPr algn="r">
              <a:defRPr sz="1200"/>
            </a:lvl1pPr>
          </a:lstStyle>
          <a:p>
            <a:fld id="{B72825E8-8F73-8141-9884-9E441E953D6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895319"/>
      </p:ext>
    </p:extLst>
  </p:cSld>
  <p:clrMap bg1="lt1" tx1="dk1" bg2="lt2" tx2="dk2" accent1="accent1" accent2="accent2" accent3="accent3" accent4="accent4" accent5="accent5" accent6="accent6" hlink="hlink" folHlink="folHlink"/>
  <p:hf hd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2" y="1"/>
            <a:ext cx="2949787" cy="496967"/>
          </a:xfrm>
          <a:prstGeom prst="rect">
            <a:avLst/>
          </a:prstGeom>
        </p:spPr>
        <p:txBody>
          <a:bodyPr vert="horz" lIns="93266" tIns="46635" rIns="93266" bIns="46635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5841" y="1"/>
            <a:ext cx="2949787" cy="496967"/>
          </a:xfrm>
          <a:prstGeom prst="rect">
            <a:avLst/>
          </a:prstGeom>
        </p:spPr>
        <p:txBody>
          <a:bodyPr vert="horz" lIns="93266" tIns="46635" rIns="93266" bIns="46635" rtlCol="0"/>
          <a:lstStyle>
            <a:lvl1pPr algn="r">
              <a:defRPr sz="1200"/>
            </a:lvl1pPr>
          </a:lstStyle>
          <a:p>
            <a:fld id="{F0BF85FC-8442-49C4-946E-2FF30A894B77}" type="datetime1">
              <a:rPr lang="ja-JP" altLang="en-US" smtClean="0"/>
              <a:pPr/>
              <a:t>2020/7/10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26225" cy="3727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266" tIns="46635" rIns="93266" bIns="46635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0721" y="4721188"/>
            <a:ext cx="5445760" cy="4472702"/>
          </a:xfrm>
          <a:prstGeom prst="rect">
            <a:avLst/>
          </a:prstGeom>
        </p:spPr>
        <p:txBody>
          <a:bodyPr vert="horz" lIns="93266" tIns="46635" rIns="93266" bIns="46635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2" y="9440648"/>
            <a:ext cx="2949787" cy="496967"/>
          </a:xfrm>
          <a:prstGeom prst="rect">
            <a:avLst/>
          </a:prstGeom>
        </p:spPr>
        <p:txBody>
          <a:bodyPr vert="horz" lIns="93266" tIns="46635" rIns="93266" bIns="46635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5841" y="9440648"/>
            <a:ext cx="2949787" cy="496967"/>
          </a:xfrm>
          <a:prstGeom prst="rect">
            <a:avLst/>
          </a:prstGeom>
        </p:spPr>
        <p:txBody>
          <a:bodyPr vert="horz" lIns="93266" tIns="46635" rIns="93266" bIns="46635" rtlCol="0" anchor="b"/>
          <a:lstStyle>
            <a:lvl1pPr algn="r">
              <a:defRPr sz="1200"/>
            </a:lvl1pPr>
          </a:lstStyle>
          <a:p>
            <a:fld id="{ED2226E8-6E60-C943-AEE2-C58FEC61AEE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181558"/>
      </p:ext>
    </p:extLst>
  </p:cSld>
  <p:clrMap bg1="lt1" tx1="dk1" bg2="lt2" tx2="dk2" accent1="accent1" accent2="accent2" accent3="accent3" accent4="accent4" accent5="accent5" accent6="accent6" hlink="hlink" folHlink="folHlink"/>
  <p:hf hdr="0"/>
  <p:notesStyle>
    <a:lvl1pPr marL="0" algn="l" defTabSz="34283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833" algn="l" defTabSz="34283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667" algn="l" defTabSz="34283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499" algn="l" defTabSz="34283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333" algn="l" defTabSz="34283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166" algn="l" defTabSz="34283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000" algn="l" defTabSz="34283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399832" algn="l" defTabSz="34283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2665" algn="l" defTabSz="34283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>
            <a:spLocks noGrp="1" noRot="1" noChangeAspect="1"/>
          </p:cNvSpPr>
          <p:nvPr>
            <p:ph type="sldImg" idx="2"/>
          </p:nvPr>
        </p:nvSpPr>
        <p:spPr>
          <a:xfrm>
            <a:off x="534988" y="676275"/>
            <a:ext cx="6016625" cy="33845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3" name="Shape 143"/>
          <p:cNvSpPr txBox="1">
            <a:spLocks noGrp="1"/>
          </p:cNvSpPr>
          <p:nvPr>
            <p:ph type="body" idx="1"/>
          </p:nvPr>
        </p:nvSpPr>
        <p:spPr>
          <a:xfrm>
            <a:off x="708663" y="4286848"/>
            <a:ext cx="5669279" cy="4061222"/>
          </a:xfrm>
          <a:prstGeom prst="rect">
            <a:avLst/>
          </a:prstGeom>
          <a:noFill/>
          <a:ln>
            <a:noFill/>
          </a:ln>
        </p:spPr>
        <p:txBody>
          <a:bodyPr lIns="93997" tIns="93997" rIns="93997" bIns="93997" anchor="t" anchorCtr="0">
            <a:noAutofit/>
          </a:bodyPr>
          <a:lstStyle/>
          <a:p>
            <a:pPr marL="470060" indent="-235030">
              <a:buSzPct val="25000"/>
            </a:pP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7400889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F0BF85FC-8442-49C4-946E-2FF30A894B77}" type="datetime1">
              <a:rPr lang="ja-JP" altLang="en-US" smtClean="0"/>
              <a:pPr/>
              <a:t>2020/7/10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2226E8-6E60-C943-AEE2-C58FEC61AEE7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921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F0BF85FC-8442-49C4-946E-2FF30A894B77}" type="datetime1">
              <a:rPr lang="ja-JP" altLang="en-US" smtClean="0"/>
              <a:pPr/>
              <a:t>2020/7/10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2226E8-6E60-C943-AEE2-C58FEC61AEE7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7481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F0BF85FC-8442-49C4-946E-2FF30A894B77}" type="datetime1">
              <a:rPr lang="ja-JP" altLang="en-US" smtClean="0"/>
              <a:pPr/>
              <a:t>2020/7/10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2226E8-6E60-C943-AEE2-C58FEC61AEE7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1802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F0BF85FC-8442-49C4-946E-2FF30A894B77}" type="datetime1">
              <a:rPr lang="ja-JP" altLang="en-US" smtClean="0"/>
              <a:pPr/>
              <a:t>2020/7/10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2226E8-6E60-C943-AEE2-C58FEC61AEE7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97788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F0BF85FC-8442-49C4-946E-2FF30A894B77}" type="datetime1">
              <a:rPr lang="ja-JP" altLang="en-US" smtClean="0"/>
              <a:pPr/>
              <a:t>2020/7/10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2226E8-6E60-C943-AEE2-C58FEC61AEE7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7964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F0BF85FC-8442-49C4-946E-2FF30A894B77}" type="datetime1">
              <a:rPr lang="ja-JP" altLang="en-US" smtClean="0"/>
              <a:pPr/>
              <a:t>2020/7/10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2226E8-6E60-C943-AEE2-C58FEC61AEE7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3266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F0BF85FC-8442-49C4-946E-2FF30A894B77}" type="datetime1">
              <a:rPr lang="ja-JP" altLang="en-US" smtClean="0"/>
              <a:pPr/>
              <a:t>2020/7/10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2226E8-6E60-C943-AEE2-C58FEC61AEE7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4559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F0BF85FC-8442-49C4-946E-2FF30A894B77}" type="datetime1">
              <a:rPr lang="ja-JP" altLang="en-US" smtClean="0"/>
              <a:pPr/>
              <a:t>2020/7/10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2226E8-6E60-C943-AEE2-C58FEC61AEE7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0115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Shape 395"/>
          <p:cNvSpPr txBox="1">
            <a:spLocks noGrp="1"/>
          </p:cNvSpPr>
          <p:nvPr>
            <p:ph type="body" idx="1"/>
          </p:nvPr>
        </p:nvSpPr>
        <p:spPr>
          <a:xfrm>
            <a:off x="708663" y="4286848"/>
            <a:ext cx="5669279" cy="4061222"/>
          </a:xfrm>
          <a:prstGeom prst="rect">
            <a:avLst/>
          </a:prstGeom>
        </p:spPr>
        <p:txBody>
          <a:bodyPr lIns="94011" tIns="94011" rIns="94011" bIns="94011" anchor="t" anchorCtr="0">
            <a:noAutofit/>
          </a:bodyPr>
          <a:lstStyle/>
          <a:p>
            <a:endParaRPr/>
          </a:p>
        </p:txBody>
      </p:sp>
      <p:sp>
        <p:nvSpPr>
          <p:cNvPr id="396" name="Shape 396"/>
          <p:cNvSpPr>
            <a:spLocks noGrp="1" noRot="1" noChangeAspect="1"/>
          </p:cNvSpPr>
          <p:nvPr>
            <p:ph type="sldImg" idx="2"/>
          </p:nvPr>
        </p:nvSpPr>
        <p:spPr>
          <a:xfrm>
            <a:off x="534988" y="676275"/>
            <a:ext cx="6016625" cy="33845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782415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F0BF85FC-8442-49C4-946E-2FF30A894B77}" type="datetime1">
              <a:rPr lang="ja-JP" altLang="en-US" smtClean="0"/>
              <a:pPr/>
              <a:t>2020/7/10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2226E8-6E60-C943-AEE2-C58FEC61AEE7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4458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F0BF85FC-8442-49C4-946E-2FF30A894B77}" type="datetime1">
              <a:rPr lang="ja-JP" altLang="en-US" smtClean="0"/>
              <a:pPr/>
              <a:t>2020/7/10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2226E8-6E60-C943-AEE2-C58FEC61AEE7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0088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中扉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1"/>
          <p:cNvSpPr>
            <a:spLocks noGrp="1"/>
          </p:cNvSpPr>
          <p:nvPr>
            <p:ph type="title" hasCustomPrompt="1"/>
          </p:nvPr>
        </p:nvSpPr>
        <p:spPr>
          <a:xfrm>
            <a:off x="1428923" y="681540"/>
            <a:ext cx="6267116" cy="3309284"/>
          </a:xfrm>
          <a:prstGeom prst="rect">
            <a:avLst/>
          </a:prstGeom>
        </p:spPr>
        <p:txBody>
          <a:bodyPr wrap="none" anchor="ctr" anchorCtr="1">
            <a:normAutofit/>
          </a:bodyPr>
          <a:lstStyle>
            <a:lvl1pPr algn="ctr">
              <a:defRPr sz="1800" spc="150" baseline="0">
                <a:solidFill>
                  <a:srgbClr val="FFFFFF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r>
              <a:rPr kumimoji="1" lang="ja-JP" altLang="en-US"/>
              <a:t>［中扉］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6E7BD1A-B1C2-43D2-AEE8-3455E6A61C02}"/>
              </a:ext>
            </a:extLst>
          </p:cNvPr>
          <p:cNvSpPr txBox="1"/>
          <p:nvPr userDrawn="1"/>
        </p:nvSpPr>
        <p:spPr>
          <a:xfrm>
            <a:off x="29464" y="4870358"/>
            <a:ext cx="23206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Strictly Confidential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7496B8F-4296-4A64-8783-668A25FD804E}"/>
              </a:ext>
            </a:extLst>
          </p:cNvPr>
          <p:cNvSpPr txBox="1"/>
          <p:nvPr userDrawn="1"/>
        </p:nvSpPr>
        <p:spPr>
          <a:xfrm>
            <a:off x="6726383" y="4850061"/>
            <a:ext cx="23206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www.DeepTek.ai</a:t>
            </a:r>
          </a:p>
        </p:txBody>
      </p:sp>
    </p:spTree>
    <p:extLst>
      <p:ext uri="{BB962C8B-B14F-4D97-AF65-F5344CB8AC3E}">
        <p14:creationId xmlns:p14="http://schemas.microsoft.com/office/powerpoint/2010/main" val="1052545750"/>
      </p:ext>
    </p:extLst>
  </p:cSld>
  <p:clrMapOvr>
    <a:masterClrMapping/>
  </p:clrMapOvr>
  <p:hf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とコンテンツ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コンテンツ プレースホルダー 2"/>
          <p:cNvSpPr>
            <a:spLocks noGrp="1"/>
          </p:cNvSpPr>
          <p:nvPr>
            <p:ph idx="1" hasCustomPrompt="1"/>
          </p:nvPr>
        </p:nvSpPr>
        <p:spPr>
          <a:xfrm>
            <a:off x="437051" y="681540"/>
            <a:ext cx="8256137" cy="3942308"/>
          </a:xfrm>
          <a:prstGeom prst="rect">
            <a:avLst/>
          </a:prstGeom>
        </p:spPr>
        <p:txBody>
          <a:bodyPr lIns="90000"/>
          <a:lstStyle>
            <a:lvl1pPr marL="0" indent="0" fontAlgn="ctr">
              <a:spcBef>
                <a:spcPts val="0"/>
              </a:spcBef>
              <a:buFont typeface="Arial" charset="0"/>
              <a:buNone/>
              <a:defRPr sz="1500" b="0" i="0" spc="75" baseline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  <a:lvl2pPr marL="457166" indent="0" fontAlgn="ctr">
              <a:spcBef>
                <a:spcPts val="0"/>
              </a:spcBef>
              <a:buFont typeface="Arial" charset="0"/>
              <a:buNone/>
              <a:defRPr sz="1500" b="0" i="0" spc="75">
                <a:solidFill>
                  <a:schemeClr val="tx1"/>
                </a:solidFill>
                <a:latin typeface="HGPGothicE" charset="-128"/>
                <a:ea typeface="HGPGothicE" charset="-128"/>
                <a:cs typeface="HGPGothicE" charset="-128"/>
              </a:defRPr>
            </a:lvl2pPr>
            <a:lvl3pPr marL="914331" indent="0" fontAlgn="ctr">
              <a:spcBef>
                <a:spcPts val="0"/>
              </a:spcBef>
              <a:buFont typeface="Arial" charset="0"/>
              <a:buNone/>
              <a:defRPr sz="1500" b="0" i="0" spc="75">
                <a:solidFill>
                  <a:schemeClr val="tx1"/>
                </a:solidFill>
                <a:latin typeface="HGPGothicE" charset="-128"/>
                <a:ea typeface="HGPGothicE" charset="-128"/>
                <a:cs typeface="HGPGothicE" charset="-128"/>
              </a:defRPr>
            </a:lvl3pPr>
            <a:lvl4pPr marL="1371498" indent="0">
              <a:buFontTx/>
              <a:buNone/>
              <a:defRPr>
                <a:solidFill>
                  <a:schemeClr val="tx2"/>
                </a:solidFill>
              </a:defRPr>
            </a:lvl4pPr>
            <a:lvl5pPr marL="1828664" indent="0">
              <a:buFontTx/>
              <a:buNone/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kumimoji="1" lang="ja-JP" altLang="en-US"/>
              <a:t>テキストの入力</a:t>
            </a:r>
          </a:p>
        </p:txBody>
      </p:sp>
      <p:sp>
        <p:nvSpPr>
          <p:cNvPr id="5" name="テキスト プレースホルダー 9"/>
          <p:cNvSpPr>
            <a:spLocks noGrp="1"/>
          </p:cNvSpPr>
          <p:nvPr>
            <p:ph type="body" sz="quarter" idx="10" hasCustomPrompt="1"/>
          </p:nvPr>
        </p:nvSpPr>
        <p:spPr>
          <a:xfrm>
            <a:off x="158943" y="2177"/>
            <a:ext cx="8833966" cy="540000"/>
          </a:xfrm>
          <a:prstGeom prst="rect">
            <a:avLst/>
          </a:prstGeom>
        </p:spPr>
        <p:txBody>
          <a:bodyPr tIns="108000" anchor="ctr" anchorCtr="0">
            <a:normAutofit/>
          </a:bodyPr>
          <a:lstStyle>
            <a:lvl1pPr marL="0" indent="0">
              <a:buFont typeface="+mj-lt"/>
              <a:buNone/>
              <a:defRPr sz="1800" baseline="0">
                <a:solidFill>
                  <a:schemeClr val="accent2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pPr marL="169851" marR="0" lvl="0" indent="-169851" algn="l" defTabSz="457166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1" lang="ja-JP" altLang="en-US"/>
              <a:t>［タイトル］</a:t>
            </a:r>
          </a:p>
        </p:txBody>
      </p:sp>
    </p:spTree>
    <p:extLst>
      <p:ext uri="{BB962C8B-B14F-4D97-AF65-F5344CB8AC3E}">
        <p14:creationId xmlns:p14="http://schemas.microsoft.com/office/powerpoint/2010/main" val="1820477828"/>
      </p:ext>
    </p:extLst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とコンテンツ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0"/>
          <p:cNvSpPr/>
          <p:nvPr/>
        </p:nvSpPr>
        <p:spPr>
          <a:xfrm>
            <a:off x="0" y="0"/>
            <a:ext cx="9144000" cy="550277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3018" tIns="31509" rIns="63018" bIns="31509" rtlCol="0" anchor="ctr">
            <a:normAutofit/>
          </a:bodyPr>
          <a:lstStyle/>
          <a:p>
            <a:pPr algn="ctr" defTabSz="342850"/>
            <a:endParaRPr lang="en-US" sz="1350">
              <a:solidFill>
                <a:srgbClr val="FFFFFF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6" name="テキスト プレースホルダー 9"/>
          <p:cNvSpPr>
            <a:spLocks noGrp="1"/>
          </p:cNvSpPr>
          <p:nvPr>
            <p:ph type="body" sz="quarter" idx="10" hasCustomPrompt="1"/>
          </p:nvPr>
        </p:nvSpPr>
        <p:spPr>
          <a:xfrm>
            <a:off x="158942" y="2177"/>
            <a:ext cx="8833967" cy="540000"/>
          </a:xfrm>
          <a:prstGeom prst="rect">
            <a:avLst/>
          </a:prstGeom>
        </p:spPr>
        <p:txBody>
          <a:bodyPr tIns="108000" anchor="ctr" anchorCtr="0">
            <a:normAutofit/>
          </a:bodyPr>
          <a:lstStyle>
            <a:lvl1pPr marL="0" indent="0">
              <a:buFont typeface="+mj-lt"/>
              <a:buNone/>
              <a:defRPr sz="1800" baseline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pPr marL="169851" marR="0" lvl="0" indent="-169851" algn="l" defTabSz="457166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1" lang="ja-JP" altLang="en-US"/>
              <a:t>［タイトル］</a:t>
            </a:r>
          </a:p>
        </p:txBody>
      </p:sp>
      <p:sp>
        <p:nvSpPr>
          <p:cNvPr id="7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37051" y="681540"/>
            <a:ext cx="8256137" cy="3942308"/>
          </a:xfrm>
          <a:prstGeom prst="rect">
            <a:avLst/>
          </a:prstGeom>
        </p:spPr>
        <p:txBody>
          <a:bodyPr lIns="90000"/>
          <a:lstStyle>
            <a:lvl1pPr marL="257175" indent="-257175" fontAlgn="ctr">
              <a:spcBef>
                <a:spcPts val="0"/>
              </a:spcBef>
              <a:buFont typeface="Arial" panose="020B0604020202020204" pitchFamily="34" charset="0"/>
              <a:buChar char="•"/>
              <a:defRPr sz="1500" b="0" i="0" spc="75" baseline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  <a:lvl2pPr marL="714341" indent="-257175" fontAlgn="ctr">
              <a:spcBef>
                <a:spcPts val="0"/>
              </a:spcBef>
              <a:buFont typeface="Arial" panose="020B0604020202020204" pitchFamily="34" charset="0"/>
              <a:buChar char="•"/>
              <a:defRPr sz="1500" b="0" i="0" spc="75">
                <a:solidFill>
                  <a:schemeClr val="tx1"/>
                </a:solidFill>
                <a:latin typeface="HGPGothicE" charset="-128"/>
                <a:ea typeface="HGPGothicE" charset="-128"/>
                <a:cs typeface="HGPGothicE" charset="-128"/>
              </a:defRPr>
            </a:lvl2pPr>
            <a:lvl3pPr marL="914331" indent="0" fontAlgn="ctr">
              <a:spcBef>
                <a:spcPts val="0"/>
              </a:spcBef>
              <a:buFont typeface="Arial" charset="0"/>
              <a:buNone/>
              <a:defRPr sz="1500" b="0" i="0" spc="75">
                <a:solidFill>
                  <a:schemeClr val="tx1"/>
                </a:solidFill>
                <a:latin typeface="HGPGothicE" charset="-128"/>
                <a:ea typeface="HGPGothicE" charset="-128"/>
                <a:cs typeface="HGPGothicE" charset="-128"/>
              </a:defRPr>
            </a:lvl3pPr>
            <a:lvl4pPr marL="1371498" indent="0">
              <a:buFontTx/>
              <a:buNone/>
              <a:defRPr>
                <a:solidFill>
                  <a:schemeClr val="tx2"/>
                </a:solidFill>
              </a:defRPr>
            </a:lvl4pPr>
            <a:lvl5pPr marL="1828664" indent="0">
              <a:buFontTx/>
              <a:buNone/>
              <a:defRPr>
                <a:solidFill>
                  <a:schemeClr val="tx2"/>
                </a:solidFill>
              </a:defRPr>
            </a:lvl5pPr>
          </a:lstStyle>
          <a:p>
            <a:pPr lvl="0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36191910"/>
      </p:ext>
    </p:extLst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title"/>
          </p:nvPr>
        </p:nvSpPr>
        <p:spPr>
          <a:xfrm>
            <a:off x="626078" y="0"/>
            <a:ext cx="7039098" cy="498135"/>
          </a:xfrm>
          <a:prstGeom prst="rect">
            <a:avLst/>
          </a:prstGeo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23062142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title"/>
          </p:nvPr>
        </p:nvSpPr>
        <p:spPr>
          <a:xfrm>
            <a:off x="626078" y="0"/>
            <a:ext cx="7039098" cy="498135"/>
          </a:xfrm>
          <a:prstGeom prst="rect">
            <a:avLst/>
          </a:prstGeo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7" name="コンテンツ プレースホルダー 6"/>
          <p:cNvSpPr>
            <a:spLocks noGrp="1"/>
          </p:cNvSpPr>
          <p:nvPr>
            <p:ph sz="quarter" idx="10"/>
          </p:nvPr>
        </p:nvSpPr>
        <p:spPr>
          <a:xfrm>
            <a:off x="274492" y="708045"/>
            <a:ext cx="4151684" cy="4170527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/>
            </a:lvl1pPr>
            <a:lvl2pPr marL="511895" indent="-169044">
              <a:buFont typeface="Wingdings" pitchFamily="2" charset="2"/>
              <a:buChar char="Ø"/>
              <a:defRPr/>
            </a:lvl2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quarter" idx="11"/>
          </p:nvPr>
        </p:nvSpPr>
        <p:spPr>
          <a:xfrm>
            <a:off x="4755566" y="708045"/>
            <a:ext cx="4158762" cy="4170760"/>
          </a:xfrm>
          <a:prstGeom prst="rect">
            <a:avLst/>
          </a:prstGeom>
        </p:spPr>
        <p:txBody>
          <a:bodyPr/>
          <a:lstStyle>
            <a:lvl1pPr>
              <a:defRPr lang="ja-JP" altLang="en-US" dirty="0" smtClean="0"/>
            </a:lvl1pPr>
            <a:lvl2pPr>
              <a:defRPr lang="ja-JP" altLang="en-US" dirty="0" smtClean="0"/>
            </a:lvl2pPr>
            <a:lvl3pPr>
              <a:defRPr lang="ja-JP" altLang="en-US" dirty="0" smtClean="0"/>
            </a:lvl3pPr>
            <a:lvl4pPr>
              <a:defRPr lang="ja-JP" altLang="en-US" dirty="0" smtClean="0"/>
            </a:lvl4pPr>
            <a:lvl5pPr>
              <a:defRPr lang="ja-JP" altLang="en-US" dirty="0"/>
            </a:lvl5pPr>
          </a:lstStyle>
          <a:p>
            <a:pPr marL="0" lvl="0" indent="0">
              <a:buFontTx/>
              <a:buNone/>
            </a:pPr>
            <a:r>
              <a:rPr kumimoji="1" lang="ja-JP" altLang="en-US"/>
              <a:t>マスター テキストの書式設定</a:t>
            </a:r>
          </a:p>
          <a:p>
            <a:pPr marL="0" lvl="1" indent="0">
              <a:buFontTx/>
              <a:buNone/>
            </a:pPr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marL="0" lvl="2" indent="0">
              <a:buFontTx/>
              <a:buNone/>
            </a:pPr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marL="0" lvl="3" indent="0">
              <a:buFontTx/>
              <a:buNone/>
            </a:pPr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marL="0" lvl="4" indent="0">
              <a:buFontTx/>
              <a:buNone/>
            </a:pPr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12096572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127129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457200" y="4406308"/>
            <a:ext cx="8229600" cy="519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57175" marR="0" lvl="0" indent="-257175" algn="ctr" rtl="0">
              <a:spcBef>
                <a:spcPts val="0"/>
              </a:spcBef>
              <a:buClr>
                <a:schemeClr val="lt2"/>
              </a:buClr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marL="557213" marR="0" lvl="1" indent="-80962" algn="l" rtl="0">
              <a:spcBef>
                <a:spcPts val="420"/>
              </a:spcBef>
              <a:buClr>
                <a:schemeClr val="dk1"/>
              </a:buClr>
              <a:buSzPct val="100000"/>
              <a:buFont typeface="Arial"/>
              <a:buChar char="–"/>
              <a:defRPr sz="21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marL="857250" marR="0" lvl="2" indent="-5715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marL="1200150" marR="0" lvl="3" indent="-76200" algn="l" rtl="0">
              <a:spcBef>
                <a:spcPts val="300"/>
              </a:spcBef>
              <a:buClr>
                <a:schemeClr val="dk1"/>
              </a:buClr>
              <a:buSzPct val="1000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marL="1543050" marR="0" lvl="4" indent="-76200" algn="l" rtl="0">
              <a:spcBef>
                <a:spcPts val="300"/>
              </a:spcBef>
              <a:buClr>
                <a:schemeClr val="dk1"/>
              </a:buClr>
              <a:buSzPct val="1000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marL="1885950" marR="0" lvl="5" indent="-76200" algn="l" rtl="0">
              <a:spcBef>
                <a:spcPts val="300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marL="2228850" marR="0" lvl="6" indent="-76200" algn="l" rtl="0">
              <a:spcBef>
                <a:spcPts val="300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marL="2571750" marR="0" lvl="7" indent="-76200" algn="l" rtl="0">
              <a:spcBef>
                <a:spcPts val="300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marL="2914650" marR="0" lvl="8" indent="-76200" algn="l" rtl="0">
              <a:spcBef>
                <a:spcPts val="300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sldNum" idx="12"/>
          </p:nvPr>
        </p:nvSpPr>
        <p:spPr>
          <a:xfrm>
            <a:off x="8556790" y="4749850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t>‹#›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766118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 txBox="1">
            <a:spLocks noGrp="1"/>
          </p:cNvSpPr>
          <p:nvPr>
            <p:ph type="ctrTitle"/>
          </p:nvPr>
        </p:nvSpPr>
        <p:spPr>
          <a:xfrm>
            <a:off x="685800" y="1597821"/>
            <a:ext cx="7772400" cy="110251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subTitle" idx="1"/>
          </p:nvPr>
        </p:nvSpPr>
        <p:spPr>
          <a:xfrm>
            <a:off x="1371601" y="2914651"/>
            <a:ext cx="6400799" cy="13144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spcBef>
                <a:spcPts val="480"/>
              </a:spcBef>
              <a:buClr>
                <a:srgbClr val="888888"/>
              </a:buClr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marL="342892" marR="0" lvl="1" indent="0" algn="ctr" rtl="0">
              <a:spcBef>
                <a:spcPts val="420"/>
              </a:spcBef>
              <a:buClr>
                <a:srgbClr val="888888"/>
              </a:buClr>
              <a:buFont typeface="Arial"/>
              <a:buNone/>
              <a:defRPr sz="21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marL="685783" marR="0" lvl="2" indent="0" algn="ctr" rtl="0">
              <a:spcBef>
                <a:spcPts val="360"/>
              </a:spcBef>
              <a:buClr>
                <a:srgbClr val="888888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marL="1028675" marR="0" lvl="3" indent="0" algn="ctr" rtl="0">
              <a:spcBef>
                <a:spcPts val="300"/>
              </a:spcBef>
              <a:buClr>
                <a:srgbClr val="888888"/>
              </a:buClr>
              <a:buFont typeface="Arial"/>
              <a:buNone/>
              <a:defRPr sz="15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marL="1371566" marR="0" lvl="4" indent="0" algn="ctr" rtl="0">
              <a:spcBef>
                <a:spcPts val="300"/>
              </a:spcBef>
              <a:buClr>
                <a:srgbClr val="888888"/>
              </a:buClr>
              <a:buFont typeface="Arial"/>
              <a:buNone/>
              <a:defRPr sz="15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marL="1714457" marR="0" lvl="5" indent="0" algn="ctr" rtl="0">
              <a:spcBef>
                <a:spcPts val="300"/>
              </a:spcBef>
              <a:buClr>
                <a:srgbClr val="888888"/>
              </a:buClr>
              <a:buFont typeface="Arial"/>
              <a:buNone/>
              <a:defRPr sz="15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marL="2057348" marR="0" lvl="6" indent="0" algn="ctr" rtl="0">
              <a:spcBef>
                <a:spcPts val="300"/>
              </a:spcBef>
              <a:buClr>
                <a:srgbClr val="888888"/>
              </a:buClr>
              <a:buFont typeface="Arial"/>
              <a:buNone/>
              <a:defRPr sz="15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marL="2400240" marR="0" lvl="7" indent="0" algn="ctr" rtl="0">
              <a:spcBef>
                <a:spcPts val="300"/>
              </a:spcBef>
              <a:buClr>
                <a:srgbClr val="888888"/>
              </a:buClr>
              <a:buFont typeface="Arial"/>
              <a:buNone/>
              <a:defRPr sz="15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marL="2743132" marR="0" lvl="8" indent="0" algn="ctr" rtl="0">
              <a:spcBef>
                <a:spcPts val="300"/>
              </a:spcBef>
              <a:buClr>
                <a:srgbClr val="888888"/>
              </a:buClr>
              <a:buFont typeface="Arial"/>
              <a:buNone/>
              <a:defRPr sz="15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550484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7"/>
          <p:cNvSpPr/>
          <p:nvPr userDrawn="1"/>
        </p:nvSpPr>
        <p:spPr>
          <a:xfrm>
            <a:off x="0" y="4825593"/>
            <a:ext cx="9144000" cy="3186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defTabSz="342850">
              <a:defRPr/>
            </a:pPr>
            <a:endParaRPr lang="en-US" sz="1800">
              <a:solidFill>
                <a:srgbClr val="404040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11" name="TextBox 16"/>
          <p:cNvSpPr txBox="1"/>
          <p:nvPr userDrawn="1"/>
        </p:nvSpPr>
        <p:spPr>
          <a:xfrm>
            <a:off x="4398818" y="4939146"/>
            <a:ext cx="375828" cy="138499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algn="ctr" defTabSz="342850">
              <a:defRPr/>
            </a:pPr>
            <a:fld id="{0F9AC1C8-10F2-4A77-9A6E-9375F974715F}" type="slidenum">
              <a:rPr lang="en-US" sz="900">
                <a:solidFill>
                  <a:srgbClr val="FFFFFF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pPr algn="ctr" defTabSz="342850">
                <a:defRPr/>
              </a:pPr>
              <a:t>‹#›</a:t>
            </a:fld>
            <a:endParaRPr lang="en-US" sz="900">
              <a:solidFill>
                <a:srgbClr val="FFFFFF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0CC32C5-8D65-4715-8391-6D1A46D923C0}"/>
              </a:ext>
            </a:extLst>
          </p:cNvPr>
          <p:cNvSpPr txBox="1"/>
          <p:nvPr userDrawn="1"/>
        </p:nvSpPr>
        <p:spPr>
          <a:xfrm>
            <a:off x="29464" y="4870358"/>
            <a:ext cx="23206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Strictly Confidential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DD783C8-1C98-4475-8AB8-689D79F73F09}"/>
              </a:ext>
            </a:extLst>
          </p:cNvPr>
          <p:cNvSpPr txBox="1"/>
          <p:nvPr userDrawn="1"/>
        </p:nvSpPr>
        <p:spPr>
          <a:xfrm>
            <a:off x="6726383" y="4850061"/>
            <a:ext cx="23206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www.DeepTek.ai</a:t>
            </a:r>
          </a:p>
        </p:txBody>
      </p:sp>
    </p:spTree>
    <p:extLst>
      <p:ext uri="{BB962C8B-B14F-4D97-AF65-F5344CB8AC3E}">
        <p14:creationId xmlns:p14="http://schemas.microsoft.com/office/powerpoint/2010/main" val="36733495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3" r:id="rId1"/>
    <p:sldLayoutId id="2147483874" r:id="rId2"/>
    <p:sldLayoutId id="2147483875" r:id="rId3"/>
    <p:sldLayoutId id="2147483879" r:id="rId4"/>
    <p:sldLayoutId id="2147483882" r:id="rId5"/>
    <p:sldLayoutId id="2147483883" r:id="rId6"/>
    <p:sldLayoutId id="2147483884" r:id="rId7"/>
    <p:sldLayoutId id="2147483885" r:id="rId8"/>
  </p:sldLayoutIdLst>
  <p:hf hdr="0" dt="0"/>
  <p:txStyles>
    <p:titleStyle>
      <a:lvl1pPr algn="l" defTabSz="363647" rtl="0" eaLnBrk="1" fontAlgn="base" hangingPunct="1">
        <a:spcBef>
          <a:spcPct val="0"/>
        </a:spcBef>
        <a:spcAft>
          <a:spcPct val="0"/>
        </a:spcAft>
        <a:defRPr kumimoji="1" sz="1432" b="0" i="0" kern="1200" spc="120" baseline="0">
          <a:solidFill>
            <a:srgbClr val="404040"/>
          </a:solidFill>
          <a:latin typeface="HGPGothicE" charset="-128"/>
          <a:ea typeface="HGPGothicE" charset="-128"/>
          <a:cs typeface="HGPGothicE" charset="-128"/>
        </a:defRPr>
      </a:lvl1pPr>
      <a:lvl2pPr algn="l" defTabSz="363647" rtl="0" eaLnBrk="1" fontAlgn="base" hangingPunct="1">
        <a:spcBef>
          <a:spcPct val="0"/>
        </a:spcBef>
        <a:spcAft>
          <a:spcPct val="0"/>
        </a:spcAft>
        <a:defRPr kumimoji="1" sz="1591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2pPr>
      <a:lvl3pPr algn="l" defTabSz="363647" rtl="0" eaLnBrk="1" fontAlgn="base" hangingPunct="1">
        <a:spcBef>
          <a:spcPct val="0"/>
        </a:spcBef>
        <a:spcAft>
          <a:spcPct val="0"/>
        </a:spcAft>
        <a:defRPr kumimoji="1" sz="1591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3pPr>
      <a:lvl4pPr algn="l" defTabSz="363647" rtl="0" eaLnBrk="1" fontAlgn="base" hangingPunct="1">
        <a:spcBef>
          <a:spcPct val="0"/>
        </a:spcBef>
        <a:spcAft>
          <a:spcPct val="0"/>
        </a:spcAft>
        <a:defRPr kumimoji="1" sz="1591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4pPr>
      <a:lvl5pPr algn="l" defTabSz="363647" rtl="0" eaLnBrk="1" fontAlgn="base" hangingPunct="1">
        <a:spcBef>
          <a:spcPct val="0"/>
        </a:spcBef>
        <a:spcAft>
          <a:spcPct val="0"/>
        </a:spcAft>
        <a:defRPr kumimoji="1" sz="1591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5pPr>
      <a:lvl6pPr marL="363647" algn="l" defTabSz="363647" rtl="0" eaLnBrk="1" fontAlgn="base" hangingPunct="1">
        <a:spcBef>
          <a:spcPct val="0"/>
        </a:spcBef>
        <a:spcAft>
          <a:spcPct val="0"/>
        </a:spcAft>
        <a:defRPr kumimoji="1" sz="1591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6pPr>
      <a:lvl7pPr marL="727295" algn="l" defTabSz="363647" rtl="0" eaLnBrk="1" fontAlgn="base" hangingPunct="1">
        <a:spcBef>
          <a:spcPct val="0"/>
        </a:spcBef>
        <a:spcAft>
          <a:spcPct val="0"/>
        </a:spcAft>
        <a:defRPr kumimoji="1" sz="1591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7pPr>
      <a:lvl8pPr marL="1090941" algn="l" defTabSz="363647" rtl="0" eaLnBrk="1" fontAlgn="base" hangingPunct="1">
        <a:spcBef>
          <a:spcPct val="0"/>
        </a:spcBef>
        <a:spcAft>
          <a:spcPct val="0"/>
        </a:spcAft>
        <a:defRPr kumimoji="1" sz="1591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8pPr>
      <a:lvl9pPr marL="1454588" algn="l" defTabSz="363647" rtl="0" eaLnBrk="1" fontAlgn="base" hangingPunct="1">
        <a:spcBef>
          <a:spcPct val="0"/>
        </a:spcBef>
        <a:spcAft>
          <a:spcPct val="0"/>
        </a:spcAft>
        <a:defRPr kumimoji="1" sz="1591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9pPr>
    </p:titleStyle>
    <p:bodyStyle>
      <a:lvl1pPr marL="135106" indent="-135106" algn="l" defTabSz="363647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kumimoji="1" sz="1909" kern="1200">
          <a:solidFill>
            <a:schemeClr val="tx1"/>
          </a:solidFill>
          <a:latin typeface="Arial"/>
          <a:ea typeface="+mn-ea"/>
          <a:cs typeface="Arial"/>
        </a:defRPr>
      </a:lvl1pPr>
      <a:lvl2pPr marL="542945" indent="-179297" algn="l" defTabSz="363647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kumimoji="1" sz="1591" kern="1200">
          <a:solidFill>
            <a:schemeClr val="tx1"/>
          </a:solidFill>
          <a:latin typeface="Arial"/>
          <a:ea typeface="+mn-ea"/>
          <a:cs typeface="Arial"/>
        </a:defRPr>
      </a:lvl2pPr>
      <a:lvl3pPr marL="867449" indent="-140156" algn="l" defTabSz="363647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kumimoji="1" sz="1591" kern="1200">
          <a:solidFill>
            <a:schemeClr val="tx1"/>
          </a:solidFill>
          <a:latin typeface="Arial"/>
          <a:ea typeface="+mn-ea"/>
          <a:cs typeface="Arial"/>
        </a:defRPr>
      </a:lvl3pPr>
      <a:lvl4pPr marL="1228571" indent="-137632" algn="l" defTabSz="363647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kumimoji="1" sz="1591" kern="1200">
          <a:solidFill>
            <a:schemeClr val="tx1"/>
          </a:solidFill>
          <a:latin typeface="Arial"/>
          <a:ea typeface="+mn-ea"/>
          <a:cs typeface="Arial"/>
        </a:defRPr>
      </a:lvl4pPr>
      <a:lvl5pPr marL="1590955" indent="-136369" algn="l" defTabSz="363647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kumimoji="1" sz="1591" kern="1200">
          <a:solidFill>
            <a:schemeClr val="tx1"/>
          </a:solidFill>
          <a:latin typeface="Arial"/>
          <a:ea typeface="+mn-ea"/>
          <a:cs typeface="Arial"/>
        </a:defRPr>
      </a:lvl5pPr>
      <a:lvl6pPr marL="2000057" indent="-181823" algn="l" defTabSz="363647" rtl="0" eaLnBrk="1" latinLnBrk="0" hangingPunct="1">
        <a:spcBef>
          <a:spcPct val="20000"/>
        </a:spcBef>
        <a:buFont typeface="Arial"/>
        <a:buChar char="•"/>
        <a:defRPr kumimoji="1" sz="1591" kern="1200">
          <a:solidFill>
            <a:schemeClr val="tx1"/>
          </a:solidFill>
          <a:latin typeface="+mn-lt"/>
          <a:ea typeface="+mn-ea"/>
          <a:cs typeface="+mn-cs"/>
        </a:defRPr>
      </a:lvl6pPr>
      <a:lvl7pPr marL="2363705" indent="-181823" algn="l" defTabSz="363647" rtl="0" eaLnBrk="1" latinLnBrk="0" hangingPunct="1">
        <a:spcBef>
          <a:spcPct val="20000"/>
        </a:spcBef>
        <a:buFont typeface="Arial"/>
        <a:buChar char="•"/>
        <a:defRPr kumimoji="1" sz="1591" kern="1200">
          <a:solidFill>
            <a:schemeClr val="tx1"/>
          </a:solidFill>
          <a:latin typeface="+mn-lt"/>
          <a:ea typeface="+mn-ea"/>
          <a:cs typeface="+mn-cs"/>
        </a:defRPr>
      </a:lvl7pPr>
      <a:lvl8pPr marL="2727351" indent="-181823" algn="l" defTabSz="363647" rtl="0" eaLnBrk="1" latinLnBrk="0" hangingPunct="1">
        <a:spcBef>
          <a:spcPct val="20000"/>
        </a:spcBef>
        <a:buFont typeface="Arial"/>
        <a:buChar char="•"/>
        <a:defRPr kumimoji="1" sz="1591" kern="1200">
          <a:solidFill>
            <a:schemeClr val="tx1"/>
          </a:solidFill>
          <a:latin typeface="+mn-lt"/>
          <a:ea typeface="+mn-ea"/>
          <a:cs typeface="+mn-cs"/>
        </a:defRPr>
      </a:lvl8pPr>
      <a:lvl9pPr marL="3090999" indent="-181823" algn="l" defTabSz="363647" rtl="0" eaLnBrk="1" latinLnBrk="0" hangingPunct="1">
        <a:spcBef>
          <a:spcPct val="20000"/>
        </a:spcBef>
        <a:buFont typeface="Arial"/>
        <a:buChar char="•"/>
        <a:defRPr kumimoji="1" sz="159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63647" rtl="0" eaLnBrk="1" latinLnBrk="0" hangingPunct="1">
        <a:defRPr kumimoji="1" sz="1432" kern="1200">
          <a:solidFill>
            <a:schemeClr val="tx1"/>
          </a:solidFill>
          <a:latin typeface="+mn-lt"/>
          <a:ea typeface="+mn-ea"/>
          <a:cs typeface="+mn-cs"/>
        </a:defRPr>
      </a:lvl1pPr>
      <a:lvl2pPr marL="363647" algn="l" defTabSz="363647" rtl="0" eaLnBrk="1" latinLnBrk="0" hangingPunct="1">
        <a:defRPr kumimoji="1" sz="1432" kern="1200">
          <a:solidFill>
            <a:schemeClr val="tx1"/>
          </a:solidFill>
          <a:latin typeface="+mn-lt"/>
          <a:ea typeface="+mn-ea"/>
          <a:cs typeface="+mn-cs"/>
        </a:defRPr>
      </a:lvl2pPr>
      <a:lvl3pPr marL="727295" algn="l" defTabSz="363647" rtl="0" eaLnBrk="1" latinLnBrk="0" hangingPunct="1">
        <a:defRPr kumimoji="1" sz="1432" kern="1200">
          <a:solidFill>
            <a:schemeClr val="tx1"/>
          </a:solidFill>
          <a:latin typeface="+mn-lt"/>
          <a:ea typeface="+mn-ea"/>
          <a:cs typeface="+mn-cs"/>
        </a:defRPr>
      </a:lvl3pPr>
      <a:lvl4pPr marL="1090941" algn="l" defTabSz="363647" rtl="0" eaLnBrk="1" latinLnBrk="0" hangingPunct="1">
        <a:defRPr kumimoji="1" sz="1432" kern="1200">
          <a:solidFill>
            <a:schemeClr val="tx1"/>
          </a:solidFill>
          <a:latin typeface="+mn-lt"/>
          <a:ea typeface="+mn-ea"/>
          <a:cs typeface="+mn-cs"/>
        </a:defRPr>
      </a:lvl4pPr>
      <a:lvl5pPr marL="1454588" algn="l" defTabSz="363647" rtl="0" eaLnBrk="1" latinLnBrk="0" hangingPunct="1">
        <a:defRPr kumimoji="1" sz="1432" kern="1200">
          <a:solidFill>
            <a:schemeClr val="tx1"/>
          </a:solidFill>
          <a:latin typeface="+mn-lt"/>
          <a:ea typeface="+mn-ea"/>
          <a:cs typeface="+mn-cs"/>
        </a:defRPr>
      </a:lvl5pPr>
      <a:lvl6pPr marL="1818235" algn="l" defTabSz="363647" rtl="0" eaLnBrk="1" latinLnBrk="0" hangingPunct="1">
        <a:defRPr kumimoji="1" sz="1432" kern="1200">
          <a:solidFill>
            <a:schemeClr val="tx1"/>
          </a:solidFill>
          <a:latin typeface="+mn-lt"/>
          <a:ea typeface="+mn-ea"/>
          <a:cs typeface="+mn-cs"/>
        </a:defRPr>
      </a:lvl6pPr>
      <a:lvl7pPr marL="2181881" algn="l" defTabSz="363647" rtl="0" eaLnBrk="1" latinLnBrk="0" hangingPunct="1">
        <a:defRPr kumimoji="1" sz="1432" kern="1200">
          <a:solidFill>
            <a:schemeClr val="tx1"/>
          </a:solidFill>
          <a:latin typeface="+mn-lt"/>
          <a:ea typeface="+mn-ea"/>
          <a:cs typeface="+mn-cs"/>
        </a:defRPr>
      </a:lvl7pPr>
      <a:lvl8pPr marL="2545527" algn="l" defTabSz="363647" rtl="0" eaLnBrk="1" latinLnBrk="0" hangingPunct="1">
        <a:defRPr kumimoji="1" sz="1432" kern="1200">
          <a:solidFill>
            <a:schemeClr val="tx1"/>
          </a:solidFill>
          <a:latin typeface="+mn-lt"/>
          <a:ea typeface="+mn-ea"/>
          <a:cs typeface="+mn-cs"/>
        </a:defRPr>
      </a:lvl8pPr>
      <a:lvl9pPr marL="2909174" algn="l" defTabSz="363647" rtl="0" eaLnBrk="1" latinLnBrk="0" hangingPunct="1">
        <a:defRPr kumimoji="1" sz="143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12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hyperlink" Target="https://www.bsti.org.uk/media/resources/files/NHSE_BSTI_APPROVED_Radiology_on_CoVid19_v6_modified1__-_Read-Only.pdf" TargetMode="External"/><Relationship Id="rId7" Type="http://schemas.openxmlformats.org/officeDocument/2006/relationships/image" Target="../media/image7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12.svg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62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5.sv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2.png"/><Relationship Id="rId5" Type="http://schemas.openxmlformats.org/officeDocument/2006/relationships/image" Target="../media/image67.svg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5.png"/><Relationship Id="rId5" Type="http://schemas.openxmlformats.org/officeDocument/2006/relationships/image" Target="../media/image44.jpeg"/><Relationship Id="rId4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11.png"/><Relationship Id="rId3" Type="http://schemas.openxmlformats.org/officeDocument/2006/relationships/image" Target="../media/image3.jpg"/><Relationship Id="rId7" Type="http://schemas.openxmlformats.org/officeDocument/2006/relationships/image" Target="../media/image7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9.png"/><Relationship Id="rId5" Type="http://schemas.openxmlformats.org/officeDocument/2006/relationships/image" Target="../media/image5.jpg"/><Relationship Id="rId10" Type="http://schemas.openxmlformats.org/officeDocument/2006/relationships/image" Target="../media/image12.svg"/><Relationship Id="rId4" Type="http://schemas.openxmlformats.org/officeDocument/2006/relationships/image" Target="../media/image4.jpg"/><Relationship Id="rId9" Type="http://schemas.openxmlformats.org/officeDocument/2006/relationships/image" Target="../media/image8.png"/><Relationship Id="rId14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7.png"/><Relationship Id="rId5" Type="http://schemas.openxmlformats.org/officeDocument/2006/relationships/image" Target="../media/image73.svg"/><Relationship Id="rId4" Type="http://schemas.openxmlformats.org/officeDocument/2006/relationships/image" Target="../media/image4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9.svg"/><Relationship Id="rId7" Type="http://schemas.openxmlformats.org/officeDocument/2006/relationships/image" Target="../media/image23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21.svg"/><Relationship Id="rId10" Type="http://schemas.openxmlformats.org/officeDocument/2006/relationships/image" Target="../media/image6.png"/><Relationship Id="rId4" Type="http://schemas.openxmlformats.org/officeDocument/2006/relationships/image" Target="../media/image19.png"/><Relationship Id="rId9" Type="http://schemas.openxmlformats.org/officeDocument/2006/relationships/image" Target="../media/image25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6.jpg"/><Relationship Id="rId18" Type="http://schemas.openxmlformats.org/officeDocument/2006/relationships/image" Target="../media/image19.svg"/><Relationship Id="rId3" Type="http://schemas.openxmlformats.org/officeDocument/2006/relationships/image" Target="../media/image27.svg"/><Relationship Id="rId21" Type="http://schemas.openxmlformats.org/officeDocument/2006/relationships/image" Target="../media/image20.png"/><Relationship Id="rId7" Type="http://schemas.openxmlformats.org/officeDocument/2006/relationships/image" Target="../media/image12.svg"/><Relationship Id="rId12" Type="http://schemas.openxmlformats.org/officeDocument/2006/relationships/image" Target="../media/image31.svg"/><Relationship Id="rId17" Type="http://schemas.openxmlformats.org/officeDocument/2006/relationships/image" Target="../media/image18.png"/><Relationship Id="rId2" Type="http://schemas.openxmlformats.org/officeDocument/2006/relationships/image" Target="../media/image13.png"/><Relationship Id="rId16" Type="http://schemas.openxmlformats.org/officeDocument/2006/relationships/image" Target="../media/image17.png"/><Relationship Id="rId20" Type="http://schemas.openxmlformats.org/officeDocument/2006/relationships/image" Target="../media/image34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5.png"/><Relationship Id="rId24" Type="http://schemas.openxmlformats.org/officeDocument/2006/relationships/image" Target="../media/image25.svg"/><Relationship Id="rId5" Type="http://schemas.openxmlformats.org/officeDocument/2006/relationships/image" Target="../media/image10.svg"/><Relationship Id="rId15" Type="http://schemas.openxmlformats.org/officeDocument/2006/relationships/image" Target="../media/image10.png"/><Relationship Id="rId23" Type="http://schemas.openxmlformats.org/officeDocument/2006/relationships/image" Target="../media/image21.png"/><Relationship Id="rId10" Type="http://schemas.openxmlformats.org/officeDocument/2006/relationships/image" Target="../media/image29.svg"/><Relationship Id="rId19" Type="http://schemas.openxmlformats.org/officeDocument/2006/relationships/image" Target="../media/image19.png"/><Relationship Id="rId4" Type="http://schemas.openxmlformats.org/officeDocument/2006/relationships/image" Target="../media/image7.png"/><Relationship Id="rId9" Type="http://schemas.openxmlformats.org/officeDocument/2006/relationships/image" Target="../media/image14.png"/><Relationship Id="rId14" Type="http://schemas.openxmlformats.org/officeDocument/2006/relationships/image" Target="../media/image6.png"/><Relationship Id="rId22" Type="http://schemas.openxmlformats.org/officeDocument/2006/relationships/image" Target="../media/image23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g"/><Relationship Id="rId13" Type="http://schemas.openxmlformats.org/officeDocument/2006/relationships/image" Target="../media/image19.png"/><Relationship Id="rId18" Type="http://schemas.openxmlformats.org/officeDocument/2006/relationships/image" Target="../media/image25.svg"/><Relationship Id="rId26" Type="http://schemas.openxmlformats.org/officeDocument/2006/relationships/image" Target="../media/image31.svg"/><Relationship Id="rId3" Type="http://schemas.openxmlformats.org/officeDocument/2006/relationships/image" Target="../media/image6.png"/><Relationship Id="rId21" Type="http://schemas.openxmlformats.org/officeDocument/2006/relationships/image" Target="../media/image9.png"/><Relationship Id="rId7" Type="http://schemas.openxmlformats.org/officeDocument/2006/relationships/image" Target="../media/image29.svg"/><Relationship Id="rId12" Type="http://schemas.openxmlformats.org/officeDocument/2006/relationships/image" Target="../media/image19.svg"/><Relationship Id="rId17" Type="http://schemas.openxmlformats.org/officeDocument/2006/relationships/image" Target="../media/image21.png"/><Relationship Id="rId25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3.svg"/><Relationship Id="rId20" Type="http://schemas.openxmlformats.org/officeDocument/2006/relationships/image" Target="../media/image36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11" Type="http://schemas.openxmlformats.org/officeDocument/2006/relationships/image" Target="../media/image18.png"/><Relationship Id="rId24" Type="http://schemas.openxmlformats.org/officeDocument/2006/relationships/image" Target="../media/image39.svg"/><Relationship Id="rId5" Type="http://schemas.openxmlformats.org/officeDocument/2006/relationships/image" Target="../media/image27.svg"/><Relationship Id="rId15" Type="http://schemas.openxmlformats.org/officeDocument/2006/relationships/image" Target="../media/image20.png"/><Relationship Id="rId23" Type="http://schemas.openxmlformats.org/officeDocument/2006/relationships/image" Target="../media/image24.png"/><Relationship Id="rId10" Type="http://schemas.openxmlformats.org/officeDocument/2006/relationships/image" Target="../media/image17.png"/><Relationship Id="rId19" Type="http://schemas.openxmlformats.org/officeDocument/2006/relationships/image" Target="../media/image22.png"/><Relationship Id="rId4" Type="http://schemas.openxmlformats.org/officeDocument/2006/relationships/image" Target="../media/image13.png"/><Relationship Id="rId9" Type="http://schemas.openxmlformats.org/officeDocument/2006/relationships/image" Target="../media/image10.png"/><Relationship Id="rId14" Type="http://schemas.openxmlformats.org/officeDocument/2006/relationships/image" Target="../media/image21.svg"/><Relationship Id="rId22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46.svg"/><Relationship Id="rId3" Type="http://schemas.openxmlformats.org/officeDocument/2006/relationships/image" Target="../media/image25.png"/><Relationship Id="rId7" Type="http://schemas.openxmlformats.org/officeDocument/2006/relationships/image" Target="../media/image16.jpg"/><Relationship Id="rId12" Type="http://schemas.openxmlformats.org/officeDocument/2006/relationships/image" Target="../media/image27.png"/><Relationship Id="rId2" Type="http://schemas.openxmlformats.org/officeDocument/2006/relationships/image" Target="../media/image9.png"/><Relationship Id="rId16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svg"/><Relationship Id="rId11" Type="http://schemas.openxmlformats.org/officeDocument/2006/relationships/image" Target="../media/image44.svg"/><Relationship Id="rId5" Type="http://schemas.openxmlformats.org/officeDocument/2006/relationships/image" Target="../media/image14.png"/><Relationship Id="rId15" Type="http://schemas.openxmlformats.org/officeDocument/2006/relationships/image" Target="../media/image17.png"/><Relationship Id="rId10" Type="http://schemas.openxmlformats.org/officeDocument/2006/relationships/image" Target="../media/image20.png"/><Relationship Id="rId4" Type="http://schemas.openxmlformats.org/officeDocument/2006/relationships/image" Target="../media/image41.svg"/><Relationship Id="rId9" Type="http://schemas.openxmlformats.org/officeDocument/2006/relationships/image" Target="../media/image43.svg"/><Relationship Id="rId1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17.png"/><Relationship Id="rId3" Type="http://schemas.openxmlformats.org/officeDocument/2006/relationships/image" Target="../media/image31.svg"/><Relationship Id="rId7" Type="http://schemas.openxmlformats.org/officeDocument/2006/relationships/image" Target="../media/image16.jpg"/><Relationship Id="rId12" Type="http://schemas.openxmlformats.org/officeDocument/2006/relationships/image" Target="../media/image1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50.svg"/><Relationship Id="rId5" Type="http://schemas.openxmlformats.org/officeDocument/2006/relationships/image" Target="../media/image41.svg"/><Relationship Id="rId10" Type="http://schemas.openxmlformats.org/officeDocument/2006/relationships/image" Target="../media/image29.png"/><Relationship Id="rId4" Type="http://schemas.openxmlformats.org/officeDocument/2006/relationships/image" Target="../media/image25.png"/><Relationship Id="rId9" Type="http://schemas.openxmlformats.org/officeDocument/2006/relationships/image" Target="../media/image48.svg"/><Relationship Id="rId1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 txBox="1">
            <a:spLocks noGrp="1"/>
          </p:cNvSpPr>
          <p:nvPr>
            <p:ph type="ctrTitle"/>
          </p:nvPr>
        </p:nvSpPr>
        <p:spPr>
          <a:xfrm>
            <a:off x="521494" y="629832"/>
            <a:ext cx="6461197" cy="805644"/>
          </a:xfrm>
          <a:prstGeom prst="rect">
            <a:avLst/>
          </a:prstGeom>
          <a:noFill/>
          <a:ln>
            <a:noFill/>
          </a:ln>
        </p:spPr>
        <p:txBody>
          <a:bodyPr vert="horz" lIns="91425" tIns="91425" rIns="91425" bIns="91425" rtlCol="0" anchor="ctr" anchorCtr="0">
            <a:noAutofit/>
          </a:bodyPr>
          <a:lstStyle/>
          <a:p>
            <a:pPr lvl="0" algn="l">
              <a:buSzPct val="25000"/>
            </a:pPr>
            <a:r>
              <a:rPr lang="en-US" sz="27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AI Powered Radiology</a:t>
            </a:r>
            <a:br>
              <a:rPr lang="en-US" sz="27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7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r>
              <a:rPr lang="en-US" sz="27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Efficient Pandemic </a:t>
            </a:r>
            <a:r>
              <a:rPr lang="en-US" sz="27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Response</a:t>
            </a:r>
            <a:endParaRPr lang="en" sz="27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E4A9316-A034-4119-BA07-BF90BEF2FD9C}"/>
              </a:ext>
            </a:extLst>
          </p:cNvPr>
          <p:cNvSpPr/>
          <p:nvPr/>
        </p:nvSpPr>
        <p:spPr>
          <a:xfrm>
            <a:off x="0" y="4873500"/>
            <a:ext cx="9144000" cy="270000"/>
          </a:xfrm>
          <a:prstGeom prst="rect">
            <a:avLst/>
          </a:prstGeom>
          <a:solidFill>
            <a:srgbClr val="0052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sz="105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1C27AE7-4F62-478B-BEF1-EC47DD73C77C}"/>
              </a:ext>
            </a:extLst>
          </p:cNvPr>
          <p:cNvSpPr/>
          <p:nvPr/>
        </p:nvSpPr>
        <p:spPr>
          <a:xfrm>
            <a:off x="8262938" y="4873500"/>
            <a:ext cx="881062" cy="270000"/>
          </a:xfrm>
          <a:prstGeom prst="rect">
            <a:avLst/>
          </a:prstGeom>
          <a:solidFill>
            <a:srgbClr val="F582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sz="1050" b="1" dirty="0"/>
          </a:p>
        </p:txBody>
      </p:sp>
      <p:pic>
        <p:nvPicPr>
          <p:cNvPr id="16" name="Picture 15" descr="A picture containing fence&#10;&#10;Description automatically generated">
            <a:extLst>
              <a:ext uri="{FF2B5EF4-FFF2-40B4-BE49-F238E27FC236}">
                <a16:creationId xmlns:a16="http://schemas.microsoft.com/office/drawing/2014/main" id="{24A178F0-C53B-4A7C-B6F5-6065FA6981A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9415" y="0"/>
            <a:ext cx="1164586" cy="80356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67C16504-FC99-4C2A-A913-EF2D78586738}"/>
              </a:ext>
            </a:extLst>
          </p:cNvPr>
          <p:cNvSpPr/>
          <p:nvPr/>
        </p:nvSpPr>
        <p:spPr>
          <a:xfrm>
            <a:off x="0" y="4929003"/>
            <a:ext cx="997360" cy="196208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sz="675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www.DeepTek.ai</a:t>
            </a:r>
            <a:endParaRPr lang="en-MY" sz="675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08517F7-0542-4575-9FD6-CEA40AB427C5}"/>
              </a:ext>
            </a:extLst>
          </p:cNvPr>
          <p:cNvSpPr/>
          <p:nvPr/>
        </p:nvSpPr>
        <p:spPr>
          <a:xfrm>
            <a:off x="7716644" y="4907633"/>
            <a:ext cx="148024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9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DeepTek</a:t>
            </a:r>
            <a:r>
              <a:rPr 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Inc. </a:t>
            </a:r>
            <a:endParaRPr lang="en-MY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 descr="A picture containing sport, swimming, water, game&#10;&#10;Description automatically generated">
            <a:extLst>
              <a:ext uri="{FF2B5EF4-FFF2-40B4-BE49-F238E27FC236}">
                <a16:creationId xmlns:a16="http://schemas.microsoft.com/office/drawing/2014/main" id="{579747E2-6DA9-45E0-8DF1-F4577B82C6D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18916"/>
            <a:ext cx="9144000" cy="31603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3930A80D-220F-40AF-958E-91A5B74813E7}"/>
              </a:ext>
            </a:extLst>
          </p:cNvPr>
          <p:cNvSpPr txBox="1"/>
          <p:nvPr/>
        </p:nvSpPr>
        <p:spPr>
          <a:xfrm>
            <a:off x="154992" y="4159565"/>
            <a:ext cx="8834016" cy="73866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 defTabSz="685800"/>
            <a:r>
              <a:rPr lang="en-US" sz="1050" dirty="0">
                <a:solidFill>
                  <a:prstClr val="black"/>
                </a:solidFill>
                <a:latin typeface="Calibri" panose="020F0502020204030204"/>
              </a:rPr>
              <a:t>Though AI model accuracies are high - in real practice – the models are currently being trained only on a small set of data. Also with scans coming from varied sources (different X- Ray markers, settings, pathology manifestations) - these accuracies usually would not hold good.  It is important to setup an expert in the loop mechanisms (enabling a feedback loop) to evolve robust AI models which consistently delivery high accuracies in real work practice. </a:t>
            </a:r>
            <a:br>
              <a:rPr lang="en-US" sz="1050" dirty="0">
                <a:solidFill>
                  <a:prstClr val="black"/>
                </a:solidFill>
                <a:latin typeface="Calibri" panose="020F0502020204030204"/>
              </a:rPr>
            </a:br>
            <a:r>
              <a:rPr lang="en-US" sz="1050" dirty="0">
                <a:solidFill>
                  <a:prstClr val="black"/>
                </a:solidFill>
                <a:latin typeface="Calibri" panose="020F0502020204030204"/>
              </a:rPr>
              <a:t>DeepTek’s platform enables the same.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AB5777EB-A223-48D2-A928-A629CA0E7E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3499941"/>
              </p:ext>
            </p:extLst>
          </p:nvPr>
        </p:nvGraphicFramePr>
        <p:xfrm>
          <a:off x="1862632" y="875879"/>
          <a:ext cx="5418735" cy="2973196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925633">
                  <a:extLst>
                    <a:ext uri="{9D8B030D-6E8A-4147-A177-3AD203B41FA5}">
                      <a16:colId xmlns:a16="http://schemas.microsoft.com/office/drawing/2014/main" val="844253012"/>
                    </a:ext>
                  </a:extLst>
                </a:gridCol>
                <a:gridCol w="2912912">
                  <a:extLst>
                    <a:ext uri="{9D8B030D-6E8A-4147-A177-3AD203B41FA5}">
                      <a16:colId xmlns:a16="http://schemas.microsoft.com/office/drawing/2014/main" val="1958794340"/>
                    </a:ext>
                  </a:extLst>
                </a:gridCol>
                <a:gridCol w="849352">
                  <a:extLst>
                    <a:ext uri="{9D8B030D-6E8A-4147-A177-3AD203B41FA5}">
                      <a16:colId xmlns:a16="http://schemas.microsoft.com/office/drawing/2014/main" val="1480570231"/>
                    </a:ext>
                  </a:extLst>
                </a:gridCol>
                <a:gridCol w="730838">
                  <a:extLst>
                    <a:ext uri="{9D8B030D-6E8A-4147-A177-3AD203B41FA5}">
                      <a16:colId xmlns:a16="http://schemas.microsoft.com/office/drawing/2014/main" val="2424286943"/>
                    </a:ext>
                  </a:extLst>
                </a:gridCol>
              </a:tblGrid>
              <a:tr h="574000"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solidFill>
                            <a:schemeClr val="tx1"/>
                          </a:solidFill>
                        </a:rPr>
                        <a:t>Metric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solidFill>
                            <a:schemeClr val="tx1"/>
                          </a:solidFill>
                        </a:rPr>
                        <a:t>Description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solidFill>
                            <a:schemeClr val="tx1"/>
                          </a:solidFill>
                        </a:rPr>
                        <a:t>X-Ray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solidFill>
                            <a:schemeClr val="tx1"/>
                          </a:solidFill>
                        </a:rPr>
                        <a:t>CT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9445878"/>
                  </a:ext>
                </a:extLst>
              </a:tr>
              <a:tr h="595196">
                <a:tc>
                  <a:txBody>
                    <a:bodyPr/>
                    <a:lstStyle/>
                    <a:p>
                      <a:pPr algn="ctr"/>
                      <a:r>
                        <a:rPr lang="en-IN" sz="1100" b="1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Sensitivity</a:t>
                      </a:r>
                      <a:endParaRPr 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solidFill>
                            <a:schemeClr val="tx1"/>
                          </a:solidFill>
                        </a:rPr>
                        <a:t>Out of all cases with disease,</a:t>
                      </a:r>
                    </a:p>
                    <a:p>
                      <a:pPr algn="ctr"/>
                      <a:r>
                        <a:rPr lang="en-US" sz="1100" b="0" dirty="0">
                          <a:solidFill>
                            <a:schemeClr val="tx1"/>
                          </a:solidFill>
                        </a:rPr>
                        <a:t>how many were correctly predicted as having disease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solidFill>
                            <a:schemeClr val="tx1"/>
                          </a:solidFill>
                        </a:rPr>
                        <a:t>90%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solidFill>
                            <a:schemeClr val="tx1"/>
                          </a:solidFill>
                        </a:rPr>
                        <a:t>96%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8229401"/>
                  </a:ext>
                </a:extLst>
              </a:tr>
              <a:tr h="656000"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solidFill>
                            <a:schemeClr val="tx1"/>
                          </a:solidFill>
                        </a:rPr>
                        <a:t>Specificity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solidFill>
                            <a:schemeClr val="tx1"/>
                          </a:solidFill>
                        </a:rPr>
                        <a:t>Out of all cases that did not have disease,</a:t>
                      </a:r>
                    </a:p>
                    <a:p>
                      <a:pPr algn="ctr"/>
                      <a:r>
                        <a:rPr lang="en-US" sz="1100" b="0" dirty="0">
                          <a:solidFill>
                            <a:schemeClr val="tx1"/>
                          </a:solidFill>
                        </a:rPr>
                        <a:t>how many were correctly predicted as not having disease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solidFill>
                            <a:schemeClr val="tx1"/>
                          </a:solidFill>
                        </a:rPr>
                        <a:t>95%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solidFill>
                            <a:schemeClr val="tx1"/>
                          </a:solidFill>
                        </a:rPr>
                        <a:t>94%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022187"/>
                  </a:ext>
                </a:extLst>
              </a:tr>
              <a:tr h="574000"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solidFill>
                            <a:schemeClr val="tx1"/>
                          </a:solidFill>
                        </a:rPr>
                        <a:t>Precision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solidFill>
                            <a:schemeClr val="tx1"/>
                          </a:solidFill>
                        </a:rPr>
                        <a:t>Out of all cases predicted as having disease, how many actually had disease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solidFill>
                            <a:schemeClr val="tx1"/>
                          </a:solidFill>
                        </a:rPr>
                        <a:t>80%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solidFill>
                            <a:schemeClr val="tx1"/>
                          </a:solidFill>
                        </a:rPr>
                        <a:t>79%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0859048"/>
                  </a:ext>
                </a:extLst>
              </a:tr>
              <a:tr h="574000"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solidFill>
                            <a:schemeClr val="tx1"/>
                          </a:solidFill>
                        </a:rPr>
                        <a:t>Accuracy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solidFill>
                            <a:schemeClr val="tx1"/>
                          </a:solidFill>
                        </a:rPr>
                        <a:t>Percentage of predictions that were correct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solidFill>
                            <a:schemeClr val="tx1"/>
                          </a:solidFill>
                        </a:rPr>
                        <a:t>0.94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solidFill>
                            <a:schemeClr val="tx1"/>
                          </a:solidFill>
                        </a:rPr>
                        <a:t>0.94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5053059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E8D0F488-AEF8-445B-A1BD-1B6009B686C8}"/>
              </a:ext>
            </a:extLst>
          </p:cNvPr>
          <p:cNvSpPr txBox="1"/>
          <p:nvPr/>
        </p:nvSpPr>
        <p:spPr>
          <a:xfrm>
            <a:off x="172386" y="157397"/>
            <a:ext cx="89062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AI Accuracy Matrices for Pneumonia Detection</a:t>
            </a:r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9D679EE6-073B-44F6-839C-4272806F2E5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2582" y="88892"/>
            <a:ext cx="811066" cy="55963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15EF545-E94E-4444-A693-389C6DCDE48C}"/>
              </a:ext>
            </a:extLst>
          </p:cNvPr>
          <p:cNvSpPr txBox="1"/>
          <p:nvPr/>
        </p:nvSpPr>
        <p:spPr>
          <a:xfrm>
            <a:off x="5268686" y="648528"/>
            <a:ext cx="27170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Model as of  15</a:t>
            </a:r>
            <a:r>
              <a:rPr lang="en-US" sz="1100" baseline="30000" dirty="0">
                <a:solidFill>
                  <a:schemeClr val="bg1"/>
                </a:solidFill>
              </a:rPr>
              <a:t>th</a:t>
            </a:r>
            <a:r>
              <a:rPr lang="en-US" sz="1100" dirty="0">
                <a:solidFill>
                  <a:schemeClr val="bg1"/>
                </a:solidFill>
              </a:rPr>
              <a:t> April 2020</a:t>
            </a:r>
          </a:p>
        </p:txBody>
      </p:sp>
    </p:spTree>
    <p:extLst>
      <p:ext uri="{BB962C8B-B14F-4D97-AF65-F5344CB8AC3E}">
        <p14:creationId xmlns:p14="http://schemas.microsoft.com/office/powerpoint/2010/main" val="142402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432EDB3-1F90-4D0F-BDC2-BD3619B8948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8943" y="-15240"/>
            <a:ext cx="8833967" cy="540000"/>
          </a:xfrm>
        </p:spPr>
        <p:txBody>
          <a:bodyPr/>
          <a:lstStyle/>
          <a:p>
            <a:r>
              <a:rPr lang="en-US" b="1" dirty="0"/>
              <a:t>Tuberculosis Case Study: Greater Chennai City Corporation</a:t>
            </a:r>
          </a:p>
        </p:txBody>
      </p:sp>
      <p:pic>
        <p:nvPicPr>
          <p:cNvPr id="139" name="Picture 138" descr="A close up of a logo&#10;&#10;Description automatically generated">
            <a:extLst>
              <a:ext uri="{FF2B5EF4-FFF2-40B4-BE49-F238E27FC236}">
                <a16:creationId xmlns:a16="http://schemas.microsoft.com/office/drawing/2014/main" id="{96871FC2-7FA1-4634-A94F-D7796CCE444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8381" y="-6902"/>
            <a:ext cx="811066" cy="55963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0CA583A-C4A9-4D7F-9FC8-A90A4090AF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556" y="552734"/>
            <a:ext cx="8189495" cy="4247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289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432EDB3-1F90-4D0F-BDC2-BD3619B8948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8943" y="-15240"/>
            <a:ext cx="8833967" cy="540000"/>
          </a:xfrm>
        </p:spPr>
        <p:txBody>
          <a:bodyPr/>
          <a:lstStyle/>
          <a:p>
            <a:r>
              <a:rPr lang="en-US" b="1" dirty="0"/>
              <a:t>Current Status</a:t>
            </a:r>
          </a:p>
        </p:txBody>
      </p:sp>
      <p:pic>
        <p:nvPicPr>
          <p:cNvPr id="139" name="Picture 138" descr="A close up of a logo&#10;&#10;Description automatically generated">
            <a:extLst>
              <a:ext uri="{FF2B5EF4-FFF2-40B4-BE49-F238E27FC236}">
                <a16:creationId xmlns:a16="http://schemas.microsoft.com/office/drawing/2014/main" id="{96871FC2-7FA1-4634-A94F-D7796CCE444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8381" y="-6902"/>
            <a:ext cx="811066" cy="55963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D7D46D2-D1D1-488B-BCEC-44B9CA54D0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032" y="756343"/>
            <a:ext cx="8271933" cy="396405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E3AADBD-0A9D-4173-BA8D-B5E9C0A03018}"/>
              </a:ext>
            </a:extLst>
          </p:cNvPr>
          <p:cNvSpPr txBox="1"/>
          <p:nvPr/>
        </p:nvSpPr>
        <p:spPr>
          <a:xfrm>
            <a:off x="5241073" y="93543"/>
            <a:ext cx="32561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AI + Expert In the Loop</a:t>
            </a:r>
          </a:p>
          <a:p>
            <a:endParaRPr lang="en-US" sz="1600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0001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8" name="Shape 39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93030" y="121446"/>
            <a:ext cx="6169873" cy="4414607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hape 147">
            <a:extLst>
              <a:ext uri="{FF2B5EF4-FFF2-40B4-BE49-F238E27FC236}">
                <a16:creationId xmlns:a16="http://schemas.microsoft.com/office/drawing/2014/main" id="{433C5C06-466C-4731-8835-A2F2ACCD3086}"/>
              </a:ext>
            </a:extLst>
          </p:cNvPr>
          <p:cNvSpPr txBox="1"/>
          <p:nvPr/>
        </p:nvSpPr>
        <p:spPr>
          <a:xfrm>
            <a:off x="2263678" y="4045526"/>
            <a:ext cx="4428575" cy="6509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algn="ctr">
              <a:buClr>
                <a:srgbClr val="538CD5"/>
              </a:buClr>
              <a:buSzPct val="25000"/>
            </a:pPr>
            <a:r>
              <a:rPr lang="en" sz="3200" b="1">
                <a:solidFill>
                  <a:srgbClr val="538CD5"/>
                </a:solidFill>
                <a:latin typeface="Georgia" panose="02040502050405020303" pitchFamily="18" charset="0"/>
                <a:ea typeface="Arial Black"/>
                <a:cs typeface="Arial Black"/>
                <a:sym typeface="Arial Black"/>
              </a:rPr>
              <a:t>Deep</a:t>
            </a:r>
            <a:r>
              <a:rPr lang="en" sz="3200" b="1">
                <a:solidFill>
                  <a:srgbClr val="FFC000"/>
                </a:solidFill>
                <a:latin typeface="Georgia" panose="02040502050405020303" pitchFamily="18" charset="0"/>
                <a:ea typeface="Arial Black"/>
                <a:cs typeface="Arial Black"/>
                <a:sym typeface="Arial Black"/>
              </a:rPr>
              <a:t>Tek</a:t>
            </a:r>
            <a:endParaRPr lang="en" sz="3200" b="0" i="0" u="none" strike="noStrike" cap="none">
              <a:solidFill>
                <a:srgbClr val="000000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2841529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B509BAA3-93FD-46EA-8991-907625D963CA}"/>
              </a:ext>
            </a:extLst>
          </p:cNvPr>
          <p:cNvSpPr txBox="1"/>
          <p:nvPr/>
        </p:nvSpPr>
        <p:spPr>
          <a:xfrm>
            <a:off x="228514" y="76798"/>
            <a:ext cx="81878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Uncompromised Quality + Continual Improvement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5451ED3-32CF-4EB7-AA4F-4B79416EC88C}"/>
              </a:ext>
            </a:extLst>
          </p:cNvPr>
          <p:cNvSpPr/>
          <p:nvPr/>
        </p:nvSpPr>
        <p:spPr>
          <a:xfrm>
            <a:off x="357051" y="476908"/>
            <a:ext cx="8360229" cy="4304098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7FDC157B-C1C9-4B84-88C5-43DCBC9CD4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5131" y="494326"/>
            <a:ext cx="8821782" cy="4083485"/>
          </a:xfrm>
          <a:prstGeom prst="rect">
            <a:avLst/>
          </a:prstGeom>
        </p:spPr>
      </p:pic>
      <p:pic>
        <p:nvPicPr>
          <p:cNvPr id="26" name="Picture 25" descr="A close up of a logo&#10;&#10;Description automatically generated">
            <a:extLst>
              <a:ext uri="{FF2B5EF4-FFF2-40B4-BE49-F238E27FC236}">
                <a16:creationId xmlns:a16="http://schemas.microsoft.com/office/drawing/2014/main" id="{3CABDAB3-0968-4B25-B013-4E8DBB3FC5B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2582" y="88892"/>
            <a:ext cx="811066" cy="559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881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3B07935-09E0-4683-B2AE-1FD0FFF02CCF}"/>
              </a:ext>
            </a:extLst>
          </p:cNvPr>
          <p:cNvSpPr/>
          <p:nvPr/>
        </p:nvSpPr>
        <p:spPr>
          <a:xfrm>
            <a:off x="954833" y="6315071"/>
            <a:ext cx="1123716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56BEF2-A127-4EAC-9ADC-B17045E1F3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476" y="531517"/>
            <a:ext cx="8217924" cy="417632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4BC0F7F-836E-4DED-B3FC-A0B27AC214BC}"/>
              </a:ext>
            </a:extLst>
          </p:cNvPr>
          <p:cNvSpPr/>
          <p:nvPr/>
        </p:nvSpPr>
        <p:spPr>
          <a:xfrm>
            <a:off x="228514" y="4707839"/>
            <a:ext cx="7469864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https://www.bsti.org.uk/media/resources/files/NHSE_BSTI_APPROVED_Radiology_on_CoVid19_v6_modified1__-_Read-Only.pdf</a:t>
            </a:r>
            <a:endParaRPr lang="en-US" sz="700" dirty="0">
              <a:solidFill>
                <a:schemeClr val="bg1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8834FC8-4235-4AE2-AB05-EA7451452BCB}"/>
              </a:ext>
            </a:extLst>
          </p:cNvPr>
          <p:cNvSpPr txBox="1">
            <a:spLocks/>
          </p:cNvSpPr>
          <p:nvPr/>
        </p:nvSpPr>
        <p:spPr>
          <a:xfrm>
            <a:off x="829405" y="575631"/>
            <a:ext cx="9909727" cy="879981"/>
          </a:xfrm>
          <a:prstGeom prst="rect">
            <a:avLst/>
          </a:prstGeom>
        </p:spPr>
        <p:txBody>
          <a:bodyPr anchor="ctr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/>
            </a:defPPr>
            <a:lvl1pPr marR="0"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1pPr>
          </a:lstStyle>
          <a:p>
            <a:r>
              <a:rPr lang="en-IN" sz="1600" b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Guidelines by British Society Of Thoracic Imaging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9D996C7-9DCE-410D-B7A8-FEA042BC8187}"/>
              </a:ext>
            </a:extLst>
          </p:cNvPr>
          <p:cNvSpPr txBox="1"/>
          <p:nvPr/>
        </p:nvSpPr>
        <p:spPr>
          <a:xfrm>
            <a:off x="228514" y="76798"/>
            <a:ext cx="81878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Use of Medical Imaging tools for screening COVID suspects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9F56808-BF5F-4E9C-A405-E81543D90A31}"/>
              </a:ext>
            </a:extLst>
          </p:cNvPr>
          <p:cNvGrpSpPr/>
          <p:nvPr/>
        </p:nvGrpSpPr>
        <p:grpSpPr>
          <a:xfrm>
            <a:off x="4672294" y="1612006"/>
            <a:ext cx="249565" cy="317758"/>
            <a:chOff x="869484" y="1336638"/>
            <a:chExt cx="895350" cy="914400"/>
          </a:xfrm>
        </p:grpSpPr>
        <p:pic>
          <p:nvPicPr>
            <p:cNvPr id="13" name="Graphic 44">
              <a:extLst>
                <a:ext uri="{FF2B5EF4-FFF2-40B4-BE49-F238E27FC236}">
                  <a16:creationId xmlns:a16="http://schemas.microsoft.com/office/drawing/2014/main" id="{79050604-C1A8-4992-9DF8-60B86CF2D28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69484" y="1336638"/>
              <a:ext cx="895350" cy="91440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4C153654-B571-43B2-BB2E-A6A75796B68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374406" y="1534442"/>
              <a:ext cx="300928" cy="285331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166008B-1DDA-4626-92A3-14221DB6A432}"/>
              </a:ext>
            </a:extLst>
          </p:cNvPr>
          <p:cNvGrpSpPr/>
          <p:nvPr/>
        </p:nvGrpSpPr>
        <p:grpSpPr>
          <a:xfrm>
            <a:off x="4683382" y="2733380"/>
            <a:ext cx="249565" cy="317758"/>
            <a:chOff x="869484" y="1336638"/>
            <a:chExt cx="895350" cy="914400"/>
          </a:xfrm>
        </p:grpSpPr>
        <p:pic>
          <p:nvPicPr>
            <p:cNvPr id="18" name="Graphic 44">
              <a:extLst>
                <a:ext uri="{FF2B5EF4-FFF2-40B4-BE49-F238E27FC236}">
                  <a16:creationId xmlns:a16="http://schemas.microsoft.com/office/drawing/2014/main" id="{F6EAA6EE-4ADE-4D1B-B773-398E1D347FA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69484" y="1336638"/>
              <a:ext cx="895350" cy="914400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EB1E1914-2D4D-4D67-B604-7EFB7DCE0AE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374406" y="1534442"/>
              <a:ext cx="300928" cy="285331"/>
            </a:xfrm>
            <a:prstGeom prst="rect">
              <a:avLst/>
            </a:prstGeom>
          </p:spPr>
        </p:pic>
      </p:grpSp>
      <p:pic>
        <p:nvPicPr>
          <p:cNvPr id="20" name="Graphic 41">
            <a:extLst>
              <a:ext uri="{FF2B5EF4-FFF2-40B4-BE49-F238E27FC236}">
                <a16:creationId xmlns:a16="http://schemas.microsoft.com/office/drawing/2014/main" id="{3C6C0775-C7AF-45B0-864A-1D86659E0F9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36690" y="1526151"/>
            <a:ext cx="583292" cy="437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792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DE63D17E-DDE9-475E-A55D-11932E7302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960" y="1081056"/>
            <a:ext cx="7287747" cy="3072323"/>
          </a:xfrm>
          <a:prstGeom prst="rect">
            <a:avLst/>
          </a:prstGeom>
          <a:ln w="57150">
            <a:solidFill>
              <a:schemeClr val="accent1"/>
            </a:solidFill>
          </a:ln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432EDB3-1F90-4D0F-BDC2-BD3619B8948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8943" y="-15240"/>
            <a:ext cx="8833967" cy="540000"/>
          </a:xfrm>
        </p:spPr>
        <p:txBody>
          <a:bodyPr/>
          <a:lstStyle/>
          <a:p>
            <a:r>
              <a:rPr lang="en-US" b="1" dirty="0"/>
              <a:t>       Instantaneous Triaging</a:t>
            </a:r>
          </a:p>
        </p:txBody>
      </p:sp>
      <p:pic>
        <p:nvPicPr>
          <p:cNvPr id="139" name="Picture 138" descr="A close up of a logo&#10;&#10;Description automatically generated">
            <a:extLst>
              <a:ext uri="{FF2B5EF4-FFF2-40B4-BE49-F238E27FC236}">
                <a16:creationId xmlns:a16="http://schemas.microsoft.com/office/drawing/2014/main" id="{96871FC2-7FA1-4634-A94F-D7796CCE444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8381" y="-6902"/>
            <a:ext cx="811066" cy="55963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6ADD746-3C5B-4835-941F-308231723CB1}"/>
              </a:ext>
            </a:extLst>
          </p:cNvPr>
          <p:cNvSpPr txBox="1"/>
          <p:nvPr/>
        </p:nvSpPr>
        <p:spPr>
          <a:xfrm>
            <a:off x="635163" y="689937"/>
            <a:ext cx="700554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>
                <a:solidFill>
                  <a:schemeClr val="bg1"/>
                </a:solidFill>
              </a:rPr>
              <a:t>Edge Solutions – Triaging positive and normal studies  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3DF2CAF-6AB7-4ADE-9487-F5BF73E3D02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7727" y="661963"/>
            <a:ext cx="1181307" cy="1181305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BAC46929-37A9-44E4-A3B3-5CCCA8E65C9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8898" y="58854"/>
            <a:ext cx="428124" cy="428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4749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432EDB3-1F90-4D0F-BDC2-BD3619B8948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8943" y="-15240"/>
            <a:ext cx="8833967" cy="540000"/>
          </a:xfrm>
        </p:spPr>
        <p:txBody>
          <a:bodyPr/>
          <a:lstStyle/>
          <a:p>
            <a:r>
              <a:rPr lang="en-US" b="1" dirty="0"/>
              <a:t>      Pathology Prediction</a:t>
            </a:r>
          </a:p>
        </p:txBody>
      </p:sp>
      <p:pic>
        <p:nvPicPr>
          <p:cNvPr id="139" name="Picture 138" descr="A close up of a logo&#10;&#10;Description automatically generated">
            <a:extLst>
              <a:ext uri="{FF2B5EF4-FFF2-40B4-BE49-F238E27FC236}">
                <a16:creationId xmlns:a16="http://schemas.microsoft.com/office/drawing/2014/main" id="{96871FC2-7FA1-4634-A94F-D7796CCE444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8381" y="-6902"/>
            <a:ext cx="811066" cy="55963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8F0B281-8D53-4C68-848B-45B76CFA78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848120"/>
            <a:ext cx="9144000" cy="3447259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48925C9F-CA95-4D6D-A2A0-48ECA567E33E}"/>
              </a:ext>
            </a:extLst>
          </p:cNvPr>
          <p:cNvGrpSpPr/>
          <p:nvPr/>
        </p:nvGrpSpPr>
        <p:grpSpPr>
          <a:xfrm>
            <a:off x="151090" y="62787"/>
            <a:ext cx="420257" cy="420257"/>
            <a:chOff x="2923945" y="44631"/>
            <a:chExt cx="420257" cy="420257"/>
          </a:xfrm>
        </p:grpSpPr>
        <p:pic>
          <p:nvPicPr>
            <p:cNvPr id="22" name="Graphic 21">
              <a:extLst>
                <a:ext uri="{FF2B5EF4-FFF2-40B4-BE49-F238E27FC236}">
                  <a16:creationId xmlns:a16="http://schemas.microsoft.com/office/drawing/2014/main" id="{90D096D3-4723-48D5-B878-D520D5EE6A5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923945" y="44631"/>
              <a:ext cx="420257" cy="420257"/>
            </a:xfrm>
            <a:prstGeom prst="rect">
              <a:avLst/>
            </a:prstGeom>
          </p:spPr>
        </p:pic>
        <p:sp>
          <p:nvSpPr>
            <p:cNvPr id="23" name="Flowchart: Connector 22">
              <a:extLst>
                <a:ext uri="{FF2B5EF4-FFF2-40B4-BE49-F238E27FC236}">
                  <a16:creationId xmlns:a16="http://schemas.microsoft.com/office/drawing/2014/main" id="{56AD8DD7-EE9C-41AB-B50A-6E403D2933DC}"/>
                </a:ext>
              </a:extLst>
            </p:cNvPr>
            <p:cNvSpPr/>
            <p:nvPr/>
          </p:nvSpPr>
          <p:spPr>
            <a:xfrm rot="10800000" flipV="1">
              <a:off x="3080793" y="92217"/>
              <a:ext cx="147637" cy="69584"/>
            </a:xfrm>
            <a:prstGeom prst="flowChartConnector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84603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432EDB3-1F90-4D0F-BDC2-BD3619B8948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8943" y="-15240"/>
            <a:ext cx="8833967" cy="540000"/>
          </a:xfrm>
        </p:spPr>
        <p:txBody>
          <a:bodyPr/>
          <a:lstStyle/>
          <a:p>
            <a:r>
              <a:rPr lang="en-US" b="1" dirty="0"/>
              <a:t>     Smart Reporting </a:t>
            </a:r>
          </a:p>
        </p:txBody>
      </p:sp>
      <p:pic>
        <p:nvPicPr>
          <p:cNvPr id="139" name="Picture 138" descr="A close up of a logo&#10;&#10;Description automatically generated">
            <a:extLst>
              <a:ext uri="{FF2B5EF4-FFF2-40B4-BE49-F238E27FC236}">
                <a16:creationId xmlns:a16="http://schemas.microsoft.com/office/drawing/2014/main" id="{96871FC2-7FA1-4634-A94F-D7796CCE444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8381" y="-6902"/>
            <a:ext cx="811066" cy="559636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9FA00FE3-6165-4787-9337-0C77A825754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5521" y="140776"/>
            <a:ext cx="325051" cy="32505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616DF6D-90EA-4150-A089-D9E95B469C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651694"/>
            <a:ext cx="9144000" cy="4118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5395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432EDB3-1F90-4D0F-BDC2-BD3619B8948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8943" y="-15240"/>
            <a:ext cx="8833967" cy="540000"/>
          </a:xfrm>
        </p:spPr>
        <p:txBody>
          <a:bodyPr/>
          <a:lstStyle/>
          <a:p>
            <a:r>
              <a:rPr lang="en-US" b="1" dirty="0"/>
              <a:t>       Search Engine </a:t>
            </a:r>
          </a:p>
        </p:txBody>
      </p:sp>
      <p:pic>
        <p:nvPicPr>
          <p:cNvPr id="139" name="Picture 138" descr="A close up of a logo&#10;&#10;Description automatically generated">
            <a:extLst>
              <a:ext uri="{FF2B5EF4-FFF2-40B4-BE49-F238E27FC236}">
                <a16:creationId xmlns:a16="http://schemas.microsoft.com/office/drawing/2014/main" id="{96871FC2-7FA1-4634-A94F-D7796CCE444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8381" y="-6902"/>
            <a:ext cx="811066" cy="55963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66D80DC-B6B2-4902-8FB8-3FA7D4439E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133" y="698802"/>
            <a:ext cx="8193734" cy="3920068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EA03F1A8-0AF8-4798-95BE-E079D979B984}"/>
              </a:ext>
            </a:extLst>
          </p:cNvPr>
          <p:cNvGrpSpPr/>
          <p:nvPr/>
        </p:nvGrpSpPr>
        <p:grpSpPr>
          <a:xfrm>
            <a:off x="234231" y="101657"/>
            <a:ext cx="481804" cy="362013"/>
            <a:chOff x="469902" y="278839"/>
            <a:chExt cx="1095515" cy="784908"/>
          </a:xfrm>
        </p:grpSpPr>
        <p:pic>
          <p:nvPicPr>
            <p:cNvPr id="6" name="Picture 6" descr="Image result for X RAy  icon">
              <a:extLst>
                <a:ext uri="{FF2B5EF4-FFF2-40B4-BE49-F238E27FC236}">
                  <a16:creationId xmlns:a16="http://schemas.microsoft.com/office/drawing/2014/main" id="{74BAFF44-8035-491A-AE87-FCF546A345F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9902" y="278839"/>
              <a:ext cx="784908" cy="7849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8" descr="Image result for search icon">
              <a:extLst>
                <a:ext uri="{FF2B5EF4-FFF2-40B4-BE49-F238E27FC236}">
                  <a16:creationId xmlns:a16="http://schemas.microsoft.com/office/drawing/2014/main" id="{902A6FAF-5561-40ED-900A-2C7E9E73FE2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3747" y="304450"/>
              <a:ext cx="671670" cy="6716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2570949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31D0ABB6-15C5-46CA-BA96-7C42D9F1EA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143" y="1173060"/>
            <a:ext cx="1994639" cy="1994639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  <a:softEdge rad="127000"/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E56DB9E-68FA-468B-83B7-7A810ED5D5F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50" b="3408"/>
          <a:stretch/>
        </p:blipFill>
        <p:spPr>
          <a:xfrm>
            <a:off x="1758608" y="1447172"/>
            <a:ext cx="2059691" cy="1974254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  <a:softEdge rad="127000"/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pic>
        <p:nvPicPr>
          <p:cNvPr id="18" name="Picture 17" descr="A person on a computer&#10;&#10;Description automatically generated">
            <a:extLst>
              <a:ext uri="{FF2B5EF4-FFF2-40B4-BE49-F238E27FC236}">
                <a16:creationId xmlns:a16="http://schemas.microsoft.com/office/drawing/2014/main" id="{CE526D98-C082-4522-8FD0-276E507B34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879" y="3167699"/>
            <a:ext cx="3268591" cy="1293207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  <a:softEdge rad="127000"/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52A89AE-EC39-4D7A-9E42-4A72B3723DCC}"/>
              </a:ext>
            </a:extLst>
          </p:cNvPr>
          <p:cNvSpPr txBox="1"/>
          <p:nvPr/>
        </p:nvSpPr>
        <p:spPr>
          <a:xfrm>
            <a:off x="172387" y="157397"/>
            <a:ext cx="842273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b="1" dirty="0"/>
              <a:t>Medical Imaging AI for Efficient Pandemic Response: </a:t>
            </a:r>
            <a:br>
              <a:rPr lang="en-US" b="1" dirty="0"/>
            </a:br>
            <a:r>
              <a:rPr lang="en-US" dirty="0"/>
              <a:t>COVID, TB Like Infectious Diseases </a:t>
            </a:r>
            <a:br>
              <a:rPr lang="en-US" dirty="0"/>
            </a:br>
            <a:endParaRPr lang="en-US" dirty="0"/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BC318A72-52E0-4027-AC0B-3D664BB91DC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2582" y="88892"/>
            <a:ext cx="811066" cy="55963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5DC9F24-CB2E-45DA-8B0E-A8D3F2A30FE4}"/>
              </a:ext>
            </a:extLst>
          </p:cNvPr>
          <p:cNvSpPr txBox="1"/>
          <p:nvPr/>
        </p:nvSpPr>
        <p:spPr>
          <a:xfrm>
            <a:off x="1757779" y="1173060"/>
            <a:ext cx="2059691" cy="253916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/>
              <a:t> Chest X Rays / CT Scans</a:t>
            </a:r>
          </a:p>
        </p:txBody>
      </p:sp>
      <p:sp>
        <p:nvSpPr>
          <p:cNvPr id="8" name="Rectangle: Top Corners Rounded 7">
            <a:extLst>
              <a:ext uri="{FF2B5EF4-FFF2-40B4-BE49-F238E27FC236}">
                <a16:creationId xmlns:a16="http://schemas.microsoft.com/office/drawing/2014/main" id="{EB574C34-EDD5-4148-8413-058112582CBC}"/>
              </a:ext>
            </a:extLst>
          </p:cNvPr>
          <p:cNvSpPr/>
          <p:nvPr/>
        </p:nvSpPr>
        <p:spPr>
          <a:xfrm>
            <a:off x="4199226" y="1174228"/>
            <a:ext cx="4215452" cy="1614162"/>
          </a:xfrm>
          <a:prstGeom prst="round2SameRect">
            <a:avLst>
              <a:gd name="adj1" fmla="val 16667"/>
              <a:gd name="adj2" fmla="val 7514"/>
            </a:avLst>
          </a:prstGeom>
          <a:solidFill>
            <a:srgbClr val="00B0F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9C22DBE-B996-4C2D-A9A9-83A9E0AA722E}"/>
              </a:ext>
            </a:extLst>
          </p:cNvPr>
          <p:cNvSpPr/>
          <p:nvPr/>
        </p:nvSpPr>
        <p:spPr>
          <a:xfrm>
            <a:off x="4343565" y="2754227"/>
            <a:ext cx="3926773" cy="456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Accurate + Cost Effective + Rapid</a:t>
            </a:r>
            <a:endParaRPr lang="en-US" sz="1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Graphic 41">
            <a:extLst>
              <a:ext uri="{FF2B5EF4-FFF2-40B4-BE49-F238E27FC236}">
                <a16:creationId xmlns:a16="http://schemas.microsoft.com/office/drawing/2014/main" id="{ACEF669F-943A-4D73-9BCE-E221C2230D6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529053" y="3274481"/>
            <a:ext cx="1326206" cy="994655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2846C367-430E-47E4-B774-9B5BC4173165}"/>
              </a:ext>
            </a:extLst>
          </p:cNvPr>
          <p:cNvGrpSpPr/>
          <p:nvPr/>
        </p:nvGrpSpPr>
        <p:grpSpPr>
          <a:xfrm>
            <a:off x="4979735" y="3359713"/>
            <a:ext cx="793853" cy="805629"/>
            <a:chOff x="869484" y="1336638"/>
            <a:chExt cx="895350" cy="914400"/>
          </a:xfrm>
        </p:grpSpPr>
        <p:pic>
          <p:nvPicPr>
            <p:cNvPr id="12" name="Graphic 44">
              <a:extLst>
                <a:ext uri="{FF2B5EF4-FFF2-40B4-BE49-F238E27FC236}">
                  <a16:creationId xmlns:a16="http://schemas.microsoft.com/office/drawing/2014/main" id="{E45B59A0-4C1E-4E6F-87D2-57C8D8FAC7A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=""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869484" y="1336638"/>
              <a:ext cx="895350" cy="91440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ED0421DB-BAFA-4AA2-87DB-0A710A025D4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374406" y="1534442"/>
              <a:ext cx="300928" cy="285331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0039C705-61EC-4BFD-881D-F2ED9D05CC49}"/>
              </a:ext>
            </a:extLst>
          </p:cNvPr>
          <p:cNvSpPr txBox="1"/>
          <p:nvPr/>
        </p:nvSpPr>
        <p:spPr>
          <a:xfrm>
            <a:off x="4337257" y="4165342"/>
            <a:ext cx="19979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On X Rays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F7BA3CF-E2B2-4637-8536-D2378EBB1BB5}"/>
              </a:ext>
            </a:extLst>
          </p:cNvPr>
          <p:cNvSpPr txBox="1"/>
          <p:nvPr/>
        </p:nvSpPr>
        <p:spPr>
          <a:xfrm>
            <a:off x="6193184" y="4165342"/>
            <a:ext cx="19979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On CT Scans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A600B0E-3BBA-4CF9-82BC-6A251CB35954}"/>
              </a:ext>
            </a:extLst>
          </p:cNvPr>
          <p:cNvSpPr/>
          <p:nvPr/>
        </p:nvSpPr>
        <p:spPr>
          <a:xfrm>
            <a:off x="4332362" y="1717970"/>
            <a:ext cx="1800539" cy="83099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sz="1800" b="1" dirty="0">
                <a:solidFill>
                  <a:schemeClr val="tx1"/>
                </a:solidFill>
              </a:rPr>
              <a:t>AI </a:t>
            </a:r>
            <a:br>
              <a:rPr kumimoji="1" lang="en-US" sz="1800" b="1" dirty="0">
                <a:solidFill>
                  <a:schemeClr val="tx1"/>
                </a:solidFill>
              </a:rPr>
            </a:br>
            <a:r>
              <a:rPr kumimoji="1" lang="en-US" sz="1800" b="1" dirty="0">
                <a:solidFill>
                  <a:schemeClr val="tx1"/>
                </a:solidFill>
              </a:rPr>
              <a:t>Engine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2951E0D-5196-4EFA-94DF-31EB085E2BD8}"/>
              </a:ext>
            </a:extLst>
          </p:cNvPr>
          <p:cNvSpPr/>
          <p:nvPr/>
        </p:nvSpPr>
        <p:spPr>
          <a:xfrm>
            <a:off x="6510806" y="1706908"/>
            <a:ext cx="1782618" cy="83099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sz="1800" b="1" dirty="0">
                <a:solidFill>
                  <a:schemeClr val="tx1"/>
                </a:solidFill>
              </a:rPr>
              <a:t>Expert</a:t>
            </a:r>
            <a:br>
              <a:rPr kumimoji="1" lang="en-US" sz="1800" b="1" dirty="0">
                <a:solidFill>
                  <a:schemeClr val="tx1"/>
                </a:solidFill>
              </a:rPr>
            </a:br>
            <a:r>
              <a:rPr kumimoji="1" lang="en-US" sz="1800" b="1" dirty="0">
                <a:solidFill>
                  <a:schemeClr val="tx1"/>
                </a:solidFill>
              </a:rPr>
              <a:t>In the Loop</a:t>
            </a:r>
          </a:p>
        </p:txBody>
      </p:sp>
      <p:sp>
        <p:nvSpPr>
          <p:cNvPr id="23" name="Plus Sign 22">
            <a:extLst>
              <a:ext uri="{FF2B5EF4-FFF2-40B4-BE49-F238E27FC236}">
                <a16:creationId xmlns:a16="http://schemas.microsoft.com/office/drawing/2014/main" id="{6D9E9057-1E5B-4450-86B6-267980306D2C}"/>
              </a:ext>
            </a:extLst>
          </p:cNvPr>
          <p:cNvSpPr/>
          <p:nvPr/>
        </p:nvSpPr>
        <p:spPr>
          <a:xfrm>
            <a:off x="6168903" y="1957794"/>
            <a:ext cx="310738" cy="344277"/>
          </a:xfrm>
          <a:prstGeom prst="mathPlus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/>
          </a:p>
        </p:txBody>
      </p:sp>
      <p:pic>
        <p:nvPicPr>
          <p:cNvPr id="24" name="Picture 2" descr="Machine Learning solutions in AWS Marketplace">
            <a:extLst>
              <a:ext uri="{FF2B5EF4-FFF2-40B4-BE49-F238E27FC236}">
                <a16:creationId xmlns:a16="http://schemas.microsoft.com/office/drawing/2014/main" id="{AA2CF330-6661-4FCA-9AC7-42DF24F90D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4544" y="1760923"/>
            <a:ext cx="576725" cy="3633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Picture 4" descr="Image result for radiologist icon">
            <a:extLst>
              <a:ext uri="{FF2B5EF4-FFF2-40B4-BE49-F238E27FC236}">
                <a16:creationId xmlns:a16="http://schemas.microsoft.com/office/drawing/2014/main" id="{D32EF641-65A3-4214-B86C-35B0AE99CA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38" y="1684903"/>
            <a:ext cx="550632" cy="550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5" descr="A picture containing fence&#10;&#10;Description automatically generated">
            <a:extLst>
              <a:ext uri="{FF2B5EF4-FFF2-40B4-BE49-F238E27FC236}">
                <a16:creationId xmlns:a16="http://schemas.microsoft.com/office/drawing/2014/main" id="{88840D9C-9B0C-44C3-97F4-C1526A7531B6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1296" y="942131"/>
            <a:ext cx="1490621" cy="1028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658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432EDB3-1F90-4D0F-BDC2-BD3619B8948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8943" y="-15240"/>
            <a:ext cx="8833967" cy="540000"/>
          </a:xfrm>
        </p:spPr>
        <p:txBody>
          <a:bodyPr/>
          <a:lstStyle/>
          <a:p>
            <a:r>
              <a:rPr lang="en-US" b="1" dirty="0"/>
              <a:t>     Continual Learning</a:t>
            </a:r>
          </a:p>
        </p:txBody>
      </p:sp>
      <p:pic>
        <p:nvPicPr>
          <p:cNvPr id="139" name="Picture 138" descr="A close up of a logo&#10;&#10;Description automatically generated">
            <a:extLst>
              <a:ext uri="{FF2B5EF4-FFF2-40B4-BE49-F238E27FC236}">
                <a16:creationId xmlns:a16="http://schemas.microsoft.com/office/drawing/2014/main" id="{96871FC2-7FA1-4634-A94F-D7796CCE444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8381" y="-6902"/>
            <a:ext cx="811066" cy="559636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DB8DD7FD-EC20-4E22-9D40-C664197AD59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1090" y="84559"/>
            <a:ext cx="376714" cy="37671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06675BE-EF59-4B25-9014-7FBA8B0AA4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6753" y="616959"/>
            <a:ext cx="8250493" cy="4109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7025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034C6CB-B959-4D06-8768-14C388746132}"/>
              </a:ext>
            </a:extLst>
          </p:cNvPr>
          <p:cNvSpPr txBox="1"/>
          <p:nvPr/>
        </p:nvSpPr>
        <p:spPr>
          <a:xfrm>
            <a:off x="172387" y="157397"/>
            <a:ext cx="81878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Identifying potential COVID live infections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1633BC8-8A85-417A-B6C8-CD54FA74E77D}"/>
              </a:ext>
            </a:extLst>
          </p:cNvPr>
          <p:cNvSpPr txBox="1"/>
          <p:nvPr/>
        </p:nvSpPr>
        <p:spPr>
          <a:xfrm>
            <a:off x="215899" y="791633"/>
            <a:ext cx="75438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X Rays</a:t>
            </a:r>
            <a:b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28583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Bilateral peripheral opacification</a:t>
            </a:r>
          </a:p>
          <a:p>
            <a:pPr marL="628583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Ground glass opacity</a:t>
            </a:r>
          </a:p>
          <a:p>
            <a:pPr marL="628583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Local patchy shadowing</a:t>
            </a:r>
          </a:p>
          <a:p>
            <a:pPr marL="628583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Bilateral patchy shadowing</a:t>
            </a:r>
          </a:p>
          <a:p>
            <a:pPr marL="628583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Interstitial abnormalities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CT Scans</a:t>
            </a:r>
            <a:b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28583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Ground glass opacity</a:t>
            </a:r>
          </a:p>
          <a:p>
            <a:pPr marL="628583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Local patchy shadowing</a:t>
            </a:r>
          </a:p>
          <a:p>
            <a:pPr marL="628583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Bilateral patchy shadowing</a:t>
            </a:r>
          </a:p>
          <a:p>
            <a:pPr marL="628583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Interstitial abnormalities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9E3A00-E81A-4E15-B67A-FB23C28E6894}"/>
              </a:ext>
            </a:extLst>
          </p:cNvPr>
          <p:cNvSpPr/>
          <p:nvPr/>
        </p:nvSpPr>
        <p:spPr>
          <a:xfrm>
            <a:off x="3987799" y="1242483"/>
            <a:ext cx="4842934" cy="1337734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sz="1200" dirty="0">
                <a:solidFill>
                  <a:schemeClr val="tx1"/>
                </a:solidFill>
              </a:rPr>
              <a:t>Differentiating between COVID19 and other community acquired Pneumonia is not feasible. Since the classic pattern of chest radiographic findings is seen in a very limited number of patients. Listed patterns help identify potential suspects for further screening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C574B1A-E501-48DA-8C15-14A9AC7AAE6B}"/>
              </a:ext>
            </a:extLst>
          </p:cNvPr>
          <p:cNvSpPr/>
          <p:nvPr/>
        </p:nvSpPr>
        <p:spPr>
          <a:xfrm>
            <a:off x="3987799" y="3014133"/>
            <a:ext cx="4842934" cy="1337734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sz="1200" dirty="0">
                <a:solidFill>
                  <a:schemeClr val="tx1"/>
                </a:solidFill>
              </a:rPr>
              <a:t>CT scans has high sensitivity for COVID screening. Research has indicated that CT scan can identify potential COVID infection is asymptomatic patients as well</a:t>
            </a:r>
            <a:endParaRPr kumimoji="1" lang="en-US" dirty="0">
              <a:solidFill>
                <a:schemeClr val="tx1"/>
              </a:solidFill>
            </a:endParaRPr>
          </a:p>
        </p:txBody>
      </p: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6B06A0CF-EE03-4E95-A24F-BEFCBB105C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2582" y="88892"/>
            <a:ext cx="811066" cy="559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8191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034C6CB-B959-4D06-8768-14C388746132}"/>
              </a:ext>
            </a:extLst>
          </p:cNvPr>
          <p:cNvSpPr txBox="1"/>
          <p:nvPr/>
        </p:nvSpPr>
        <p:spPr>
          <a:xfrm>
            <a:off x="172387" y="157397"/>
            <a:ext cx="81878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Scope / Limitation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DA273D-1EAB-4956-A06D-CEE93ABA2847}"/>
              </a:ext>
            </a:extLst>
          </p:cNvPr>
          <p:cNvSpPr txBox="1"/>
          <p:nvPr/>
        </p:nvSpPr>
        <p:spPr>
          <a:xfrm>
            <a:off x="494408" y="672423"/>
            <a:ext cx="8039992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RT-PCR test is the only confirmatory test for COVID</a:t>
            </a:r>
            <a:b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(Has variable sensitivity 38% to 73%. So single negative RT-PCR doesn’t exclude COVID-19)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Medical Imaging based techniques are only auxiliary tools for screening of patients in absence of  RT-PCR tests.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Additional clinical assessment data should also be leveraged</a:t>
            </a:r>
          </a:p>
          <a:p>
            <a:pPr marL="628583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Fever / Temperature assessment</a:t>
            </a:r>
          </a:p>
          <a:p>
            <a:pPr marL="628583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Simple Blood Count (Neutrophilia and Lymphopenia)</a:t>
            </a:r>
          </a:p>
          <a:p>
            <a:pPr marL="628583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Oxygen Saturation in blood</a:t>
            </a:r>
            <a:b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Clinical assessment data along with medical imaging findings can support decision making to advice</a:t>
            </a:r>
          </a:p>
          <a:p>
            <a:pPr lvl="1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975B71B8-13C9-423E-8AB3-38DA34EFAA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8713479">
            <a:off x="1642682" y="4191522"/>
            <a:ext cx="242888" cy="242888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7E55CEC5-0CFE-4B70-8C82-28189A2BB4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3558467">
            <a:off x="1642953" y="3918557"/>
            <a:ext cx="242888" cy="242888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EA4ED312-C121-4059-9DBA-8162AB514BE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3473945">
            <a:off x="1642975" y="3664452"/>
            <a:ext cx="242888" cy="242888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1DE918D6-21A7-4972-9639-798255F1424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8953847">
            <a:off x="1642913" y="4482651"/>
            <a:ext cx="242888" cy="24288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0D4CBC4-4770-43AC-B403-E413E8A4A81B}"/>
              </a:ext>
            </a:extLst>
          </p:cNvPr>
          <p:cNvSpPr/>
          <p:nvPr/>
        </p:nvSpPr>
        <p:spPr>
          <a:xfrm>
            <a:off x="2034985" y="3618883"/>
            <a:ext cx="192741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800"/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Home with Advice</a:t>
            </a:r>
            <a:endParaRPr lang="en-MY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608D195-ACB8-4B38-8610-5166A7ABF7D0}"/>
              </a:ext>
            </a:extLst>
          </p:cNvPr>
          <p:cNvSpPr/>
          <p:nvPr/>
        </p:nvSpPr>
        <p:spPr>
          <a:xfrm>
            <a:off x="2034985" y="4182766"/>
            <a:ext cx="369466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800"/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Hospitalize - No Isolation</a:t>
            </a:r>
            <a:endParaRPr lang="en-MY" sz="105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9F2E1F0-C41E-458D-BCD9-F5ABBA6514E9}"/>
              </a:ext>
            </a:extLst>
          </p:cNvPr>
          <p:cNvSpPr/>
          <p:nvPr/>
        </p:nvSpPr>
        <p:spPr>
          <a:xfrm>
            <a:off x="2034985" y="3884849"/>
            <a:ext cx="264708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800"/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Self Isolate with follow-up</a:t>
            </a:r>
            <a:endParaRPr lang="en-MY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8778162-A6F3-406C-8F37-1F326D9F42A2}"/>
              </a:ext>
            </a:extLst>
          </p:cNvPr>
          <p:cNvSpPr/>
          <p:nvPr/>
        </p:nvSpPr>
        <p:spPr>
          <a:xfrm>
            <a:off x="2034985" y="4443513"/>
            <a:ext cx="227500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800"/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Hospitalize And Isolate</a:t>
            </a:r>
            <a:endParaRPr lang="en-MY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88129134-4E35-451D-93F6-E4D3BC65E4DC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2582" y="88892"/>
            <a:ext cx="811066" cy="559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078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raphic 21">
            <a:extLst>
              <a:ext uri="{FF2B5EF4-FFF2-40B4-BE49-F238E27FC236}">
                <a16:creationId xmlns:a16="http://schemas.microsoft.com/office/drawing/2014/main" id="{06625786-1F3A-4A54-9B98-80C9E1C748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71396" y="1903720"/>
            <a:ext cx="668915" cy="62345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CBEEB13-9099-482F-A19B-CD23D91CEBE2}"/>
              </a:ext>
            </a:extLst>
          </p:cNvPr>
          <p:cNvSpPr txBox="1"/>
          <p:nvPr/>
        </p:nvSpPr>
        <p:spPr>
          <a:xfrm>
            <a:off x="3889094" y="548709"/>
            <a:ext cx="4815508" cy="41780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lnSpc>
                <a:spcPct val="150000"/>
              </a:lnSpc>
            </a:pPr>
            <a:r>
              <a:rPr lang="en-US" sz="135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Targets:</a:t>
            </a:r>
          </a:p>
          <a:p>
            <a:pPr marL="257175" indent="-257175" defTabSz="685800">
              <a:buFont typeface="Arial" panose="020B0604020202020204" pitchFamily="34" charset="0"/>
              <a:buChar char="•"/>
            </a:pPr>
            <a:r>
              <a:rPr lang="en-US" sz="135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Government and private hospitals screening for covid19</a:t>
            </a:r>
          </a:p>
          <a:p>
            <a:pPr defTabSz="685800"/>
            <a:r>
              <a:rPr lang="en-US" sz="135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135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35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Value:</a:t>
            </a:r>
          </a:p>
          <a:p>
            <a:pPr marL="257175" indent="-257175" defTabSz="685800">
              <a:buFont typeface="Arial" panose="020B0604020202020204" pitchFamily="34" charset="0"/>
              <a:buChar char="•"/>
            </a:pPr>
            <a:r>
              <a:rPr lang="en-US" sz="135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Rapid and cost effective</a:t>
            </a:r>
            <a:r>
              <a:rPr lang="en-US" sz="135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Biochemical tests are difficult to leverage in hospitals overwhelmed with patients</a:t>
            </a:r>
            <a:br>
              <a:rPr lang="en-US" sz="135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135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57175" indent="-257175" defTabSz="685800">
              <a:buFont typeface="Arial" panose="020B0604020202020204" pitchFamily="34" charset="0"/>
              <a:buChar char="•"/>
            </a:pPr>
            <a:r>
              <a:rPr lang="en-US" sz="135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Highly accurate</a:t>
            </a:r>
            <a:r>
              <a:rPr lang="en-US" sz="135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as the study is processed by AI and is also reviewed and confirmed by a radiologist</a:t>
            </a:r>
            <a:br>
              <a:rPr lang="en-US" sz="135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135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57175" indent="-257175" defTabSz="685800">
              <a:buFont typeface="Arial" panose="020B0604020202020204" pitchFamily="34" charset="0"/>
              <a:buChar char="•"/>
            </a:pPr>
            <a:r>
              <a:rPr lang="en-US" sz="135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Optimized workflow</a:t>
            </a:r>
            <a:r>
              <a:rPr lang="en-US" sz="135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Swabs for biochemical tests are collected only for AI positive cases </a:t>
            </a:r>
            <a:br>
              <a:rPr lang="en-US" sz="135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35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135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9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Turn Around Time (TAT): </a:t>
            </a:r>
            <a:br>
              <a:rPr lang="en-US" sz="9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 results are available in a few milli seconds</a:t>
            </a:r>
            <a:br>
              <a:rPr 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Results with radiologist review in 1 to 2 hours</a:t>
            </a:r>
          </a:p>
          <a:p>
            <a:pPr marL="257175" indent="-257175" defTabSz="685800">
              <a:buFont typeface="Arial" panose="020B0604020202020204" pitchFamily="34" charset="0"/>
              <a:buChar char="•"/>
            </a:pPr>
            <a:endParaRPr 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 defTabSz="685800"/>
            <a:r>
              <a:rPr lang="en-US" sz="675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* </a:t>
            </a:r>
            <a:r>
              <a:rPr lang="en-US" sz="7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Guidelines to the use of X Ray / CT Scan differ from region to region. CT scan is more sensitive than X rays – and can detect a lesion much earlier. However CT scanner have risk of getting contaminated and spread infection. Also CT scanning is considerably more expensive. X Rays are easy to clean and disinfect; also they can be taken to patients' doorstep (portable) and are faster and cost effective. Different countries have issued different guidelines regards the use of X ray / CT scan – primally based on factors like load on the hospital  infrastructure, resource availability and risk of contamination and spreading infection. European regions has been using X Rays. While Japan. South Korea have been recommended use of CT scanning.   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FC0848D-793A-43E2-BC03-7FC24AE1C66D}"/>
              </a:ext>
            </a:extLst>
          </p:cNvPr>
          <p:cNvSpPr/>
          <p:nvPr/>
        </p:nvSpPr>
        <p:spPr>
          <a:xfrm>
            <a:off x="1391991" y="648862"/>
            <a:ext cx="1332417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85800"/>
            <a:r>
              <a:rPr lang="en-US" sz="9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Symptomatic Person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8D89CA0-4835-4067-A87D-344985F3DBAD}"/>
              </a:ext>
            </a:extLst>
          </p:cNvPr>
          <p:cNvSpPr/>
          <p:nvPr/>
        </p:nvSpPr>
        <p:spPr>
          <a:xfrm>
            <a:off x="557561" y="2330109"/>
            <a:ext cx="864340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85800"/>
            <a:r>
              <a:rPr lang="en-US" sz="9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Chest X-Ray</a:t>
            </a:r>
          </a:p>
        </p:txBody>
      </p:sp>
      <p:pic>
        <p:nvPicPr>
          <p:cNvPr id="8" name="Graphic 41">
            <a:extLst>
              <a:ext uri="{FF2B5EF4-FFF2-40B4-BE49-F238E27FC236}">
                <a16:creationId xmlns:a16="http://schemas.microsoft.com/office/drawing/2014/main" id="{F4366225-4E3C-4D7C-9D05-9A7E5623BD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51701" y="2518140"/>
            <a:ext cx="997652" cy="748239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467253DA-B7B9-4617-B712-0FD3B1C97447}"/>
              </a:ext>
            </a:extLst>
          </p:cNvPr>
          <p:cNvGrpSpPr/>
          <p:nvPr/>
        </p:nvGrpSpPr>
        <p:grpSpPr>
          <a:xfrm>
            <a:off x="949977" y="2508691"/>
            <a:ext cx="515381" cy="526298"/>
            <a:chOff x="869484" y="1336638"/>
            <a:chExt cx="895350" cy="914400"/>
          </a:xfrm>
        </p:grpSpPr>
        <p:pic>
          <p:nvPicPr>
            <p:cNvPr id="10" name="Graphic 44">
              <a:extLst>
                <a:ext uri="{FF2B5EF4-FFF2-40B4-BE49-F238E27FC236}">
                  <a16:creationId xmlns:a16="http://schemas.microsoft.com/office/drawing/2014/main" id="{2571D3E2-117E-4365-8BC6-20564198E63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69484" y="1336638"/>
              <a:ext cx="895350" cy="91440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AC3FDB4-1B9D-4594-A261-039B2B4F7D7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374406" y="1534442"/>
              <a:ext cx="300928" cy="285331"/>
            </a:xfrm>
            <a:prstGeom prst="rect">
              <a:avLst/>
            </a:prstGeom>
          </p:spPr>
        </p:pic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F2480798-264B-44E5-B19A-5CB5C6881512}"/>
              </a:ext>
            </a:extLst>
          </p:cNvPr>
          <p:cNvSpPr/>
          <p:nvPr/>
        </p:nvSpPr>
        <p:spPr>
          <a:xfrm>
            <a:off x="2659314" y="2361194"/>
            <a:ext cx="646332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85800"/>
            <a:r>
              <a:rPr lang="en-US" sz="9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CT Scan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9B03D97F-6C63-4AEB-9CA5-15579A1FB02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662970" y="3702599"/>
            <a:ext cx="671513" cy="671513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E6581176-286E-4471-B8D2-CC33E9F75E9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734983" y="821952"/>
            <a:ext cx="593234" cy="63664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BE4409B-C0A6-4532-A538-5935FCFB62B4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2640" y="1525108"/>
            <a:ext cx="172678" cy="11381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56B116F-8678-4C9C-80C3-3BD4D220CDE8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68523">
            <a:off x="1505722" y="2420848"/>
            <a:ext cx="172678" cy="11381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5C1F457-F8DE-4258-92EF-78131FD93793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90619">
            <a:off x="2359572" y="2418315"/>
            <a:ext cx="172678" cy="11381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D095CFA-16CE-4F9C-A3C7-E3AE04629269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90619">
            <a:off x="1440453" y="3014062"/>
            <a:ext cx="172678" cy="11381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B89F6EC-DD61-443D-AE2C-18526F4F0FF3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68523">
            <a:off x="2393605" y="3008531"/>
            <a:ext cx="172678" cy="11381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7E1E3D9-4270-474A-ABE5-0C697B90A471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3901" y="3517182"/>
            <a:ext cx="172678" cy="11381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5A40CC9E-36A8-4FCD-8A8A-C9CA487A912C}"/>
              </a:ext>
            </a:extLst>
          </p:cNvPr>
          <p:cNvSpPr/>
          <p:nvPr/>
        </p:nvSpPr>
        <p:spPr>
          <a:xfrm>
            <a:off x="1312517" y="1605874"/>
            <a:ext cx="14093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85800"/>
            <a:r>
              <a:rPr lang="en-US" sz="9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Clinical Assessment *</a:t>
            </a:r>
            <a:br>
              <a:rPr lang="en-US" sz="9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9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7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Oxygen Saturation Level)</a:t>
            </a:r>
            <a:endParaRPr lang="en-US" sz="9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B540EEE-B5B5-4995-A925-9C5D7F43A9D1}"/>
              </a:ext>
            </a:extLst>
          </p:cNvPr>
          <p:cNvSpPr/>
          <p:nvPr/>
        </p:nvSpPr>
        <p:spPr>
          <a:xfrm>
            <a:off x="629519" y="4018035"/>
            <a:ext cx="7681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85800"/>
            <a:r>
              <a:rPr lang="en-US" sz="9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Home with</a:t>
            </a:r>
            <a:br>
              <a:rPr lang="en-US" sz="9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9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Advice</a:t>
            </a:r>
            <a:endParaRPr lang="en-MY" sz="75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00CA3AF-F3E8-431C-A6EB-4F631DB4B3B5}"/>
              </a:ext>
            </a:extLst>
          </p:cNvPr>
          <p:cNvSpPr/>
          <p:nvPr/>
        </p:nvSpPr>
        <p:spPr>
          <a:xfrm>
            <a:off x="2301857" y="4527690"/>
            <a:ext cx="8451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85800"/>
            <a:r>
              <a:rPr lang="en-US" sz="9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Hospitalize</a:t>
            </a:r>
            <a:br>
              <a:rPr lang="en-US" sz="9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9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Isolation</a:t>
            </a:r>
            <a:endParaRPr lang="en-MY" sz="75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034BF9F-36E2-47D5-8C28-7E04E15B25DB}"/>
              </a:ext>
            </a:extLst>
          </p:cNvPr>
          <p:cNvSpPr/>
          <p:nvPr/>
        </p:nvSpPr>
        <p:spPr>
          <a:xfrm>
            <a:off x="832258" y="4542110"/>
            <a:ext cx="9605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85800"/>
            <a:r>
              <a:rPr lang="en-US" sz="9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Self Isolate </a:t>
            </a:r>
            <a:br>
              <a:rPr lang="en-US" sz="9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9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 follow-up</a:t>
            </a:r>
            <a:endParaRPr lang="en-MY" sz="75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8C7BBB6-2277-4BA3-8FB1-00BC136495EA}"/>
              </a:ext>
            </a:extLst>
          </p:cNvPr>
          <p:cNvSpPr txBox="1"/>
          <p:nvPr/>
        </p:nvSpPr>
        <p:spPr>
          <a:xfrm>
            <a:off x="172387" y="157397"/>
            <a:ext cx="81878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Public Screening Of Suspects @Hospitals</a:t>
            </a:r>
          </a:p>
        </p:txBody>
      </p:sp>
      <p:pic>
        <p:nvPicPr>
          <p:cNvPr id="34" name="Picture 33" descr="A close up of a logo&#10;&#10;Description automatically generated">
            <a:extLst>
              <a:ext uri="{FF2B5EF4-FFF2-40B4-BE49-F238E27FC236}">
                <a16:creationId xmlns:a16="http://schemas.microsoft.com/office/drawing/2014/main" id="{C198E073-3D80-46AB-8F4A-7600F6D6EEFF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2582" y="88892"/>
            <a:ext cx="811066" cy="559636"/>
          </a:xfrm>
          <a:prstGeom prst="rect">
            <a:avLst/>
          </a:pr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5357DAC6-A79B-4870-8FBE-0AFC748D00C9}"/>
              </a:ext>
            </a:extLst>
          </p:cNvPr>
          <p:cNvGrpSpPr/>
          <p:nvPr/>
        </p:nvGrpSpPr>
        <p:grpSpPr>
          <a:xfrm>
            <a:off x="1723999" y="3023281"/>
            <a:ext cx="586397" cy="410256"/>
            <a:chOff x="3706751" y="3077258"/>
            <a:chExt cx="771419" cy="733509"/>
          </a:xfrm>
        </p:grpSpPr>
        <p:sp>
          <p:nvSpPr>
            <p:cNvPr id="36" name="Rectangle: Top Corners Rounded 35">
              <a:extLst>
                <a:ext uri="{FF2B5EF4-FFF2-40B4-BE49-F238E27FC236}">
                  <a16:creationId xmlns:a16="http://schemas.microsoft.com/office/drawing/2014/main" id="{1683FED1-5839-448B-B420-E08F0B39ACCA}"/>
                </a:ext>
              </a:extLst>
            </p:cNvPr>
            <p:cNvSpPr/>
            <p:nvPr/>
          </p:nvSpPr>
          <p:spPr>
            <a:xfrm>
              <a:off x="3745064" y="3077258"/>
              <a:ext cx="695739" cy="733509"/>
            </a:xfrm>
            <a:prstGeom prst="round2SameRect">
              <a:avLst>
                <a:gd name="adj1" fmla="val 16667"/>
                <a:gd name="adj2" fmla="val 7514"/>
              </a:avLst>
            </a:prstGeom>
            <a:solidFill>
              <a:srgbClr val="00B0F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7" name="Picture 2" descr="Machine Learning solutions in AWS Marketplace">
              <a:extLst>
                <a:ext uri="{FF2B5EF4-FFF2-40B4-BE49-F238E27FC236}">
                  <a16:creationId xmlns:a16="http://schemas.microsoft.com/office/drawing/2014/main" id="{033AE23E-500C-42AF-B493-F658A98B2C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6751" y="3357218"/>
              <a:ext cx="771419" cy="4535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" name="Google Shape;32;p4" descr="A picture containing fence&#10;&#10;Description automatically generated">
              <a:extLst>
                <a:ext uri="{FF2B5EF4-FFF2-40B4-BE49-F238E27FC236}">
                  <a16:creationId xmlns:a16="http://schemas.microsoft.com/office/drawing/2014/main" id="{9DA1A304-529A-4025-AA93-3ABC8C4EEB00}"/>
                </a:ext>
              </a:extLst>
            </p:cNvPr>
            <p:cNvPicPr preferRelativeResize="0"/>
            <p:nvPr/>
          </p:nvPicPr>
          <p:blipFill rotWithShape="1">
            <a:blip r:embed="rId16">
              <a:alphaModFix/>
            </a:blip>
            <a:srcRect/>
            <a:stretch/>
          </p:blipFill>
          <p:spPr>
            <a:xfrm>
              <a:off x="3812908" y="3077258"/>
              <a:ext cx="559107" cy="34077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590EB2FA-74F0-422C-9622-26E105ABB86A}"/>
              </a:ext>
            </a:extLst>
          </p:cNvPr>
          <p:cNvSpPr/>
          <p:nvPr/>
        </p:nvSpPr>
        <p:spPr>
          <a:xfrm>
            <a:off x="2587937" y="4003462"/>
            <a:ext cx="8066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85800"/>
            <a:r>
              <a:rPr lang="en-US" sz="9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Hospitalize</a:t>
            </a:r>
            <a:br>
              <a:rPr lang="en-US" sz="9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9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 Isolate</a:t>
            </a:r>
            <a:endParaRPr lang="en-MY" sz="75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B912E25-710B-4572-8162-73ADF2AD81D4}"/>
              </a:ext>
            </a:extLst>
          </p:cNvPr>
          <p:cNvGrpSpPr/>
          <p:nvPr/>
        </p:nvGrpSpPr>
        <p:grpSpPr>
          <a:xfrm>
            <a:off x="1410447" y="4019424"/>
            <a:ext cx="1176569" cy="592168"/>
            <a:chOff x="1410447" y="4019424"/>
            <a:chExt cx="1176569" cy="592168"/>
          </a:xfrm>
        </p:grpSpPr>
        <p:pic>
          <p:nvPicPr>
            <p:cNvPr id="25" name="Graphic 24">
              <a:extLst>
                <a:ext uri="{FF2B5EF4-FFF2-40B4-BE49-F238E27FC236}">
                  <a16:creationId xmlns:a16="http://schemas.microsoft.com/office/drawing/2014/main" id="{CD3084B8-3F21-4D74-9FF5-ACF09E958873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=""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2132832" y="4355808"/>
              <a:ext cx="242888" cy="242888"/>
            </a:xfrm>
            <a:prstGeom prst="rect">
              <a:avLst/>
            </a:prstGeom>
          </p:spPr>
        </p:pic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F4DD1DDA-4F00-4720-BFD6-E23FA98E190E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=""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 rot="20929592">
              <a:off x="1642967" y="4368704"/>
              <a:ext cx="242888" cy="242888"/>
            </a:xfrm>
            <a:prstGeom prst="rect">
              <a:avLst/>
            </a:prstGeom>
          </p:spPr>
        </p:pic>
        <p:pic>
          <p:nvPicPr>
            <p:cNvPr id="27" name="Graphic 26">
              <a:extLst>
                <a:ext uri="{FF2B5EF4-FFF2-40B4-BE49-F238E27FC236}">
                  <a16:creationId xmlns:a16="http://schemas.microsoft.com/office/drawing/2014/main" id="{8428EC6C-27C4-47E0-96FF-58C95C3A0787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96DAC541-7B7A-43D3-8B79-37D633B846F1}">
                  <asvg:svgBlip xmlns=""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 rot="2508048">
              <a:off x="1410447" y="4066684"/>
              <a:ext cx="242888" cy="242888"/>
            </a:xfrm>
            <a:prstGeom prst="rect">
              <a:avLst/>
            </a:prstGeom>
          </p:spPr>
        </p:pic>
        <p:pic>
          <p:nvPicPr>
            <p:cNvPr id="33" name="Graphic 32">
              <a:extLst>
                <a:ext uri="{FF2B5EF4-FFF2-40B4-BE49-F238E27FC236}">
                  <a16:creationId xmlns:a16="http://schemas.microsoft.com/office/drawing/2014/main" id="{676E466B-750E-4569-8359-AE3ED2671E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=""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 rot="18953847">
              <a:off x="2344128" y="4019424"/>
              <a:ext cx="242888" cy="242888"/>
            </a:xfrm>
            <a:prstGeom prst="rect">
              <a:avLst/>
            </a:prstGeom>
          </p:spPr>
        </p:pic>
      </p:grpSp>
      <p:sp>
        <p:nvSpPr>
          <p:cNvPr id="2" name="Flowchart: Extract 1">
            <a:extLst>
              <a:ext uri="{FF2B5EF4-FFF2-40B4-BE49-F238E27FC236}">
                <a16:creationId xmlns:a16="http://schemas.microsoft.com/office/drawing/2014/main" id="{163F30A8-C966-469D-96AC-45D4ABCF9A01}"/>
              </a:ext>
            </a:extLst>
          </p:cNvPr>
          <p:cNvSpPr/>
          <p:nvPr/>
        </p:nvSpPr>
        <p:spPr>
          <a:xfrm>
            <a:off x="3283344" y="4016647"/>
            <a:ext cx="88922" cy="56879"/>
          </a:xfrm>
          <a:prstGeom prst="flowChartExtra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/>
          </a:p>
        </p:txBody>
      </p:sp>
      <p:sp>
        <p:nvSpPr>
          <p:cNvPr id="39" name="Flowchart: Extract 38">
            <a:extLst>
              <a:ext uri="{FF2B5EF4-FFF2-40B4-BE49-F238E27FC236}">
                <a16:creationId xmlns:a16="http://schemas.microsoft.com/office/drawing/2014/main" id="{8BE66179-DEB3-428F-B323-F39211A8F2F8}"/>
              </a:ext>
            </a:extLst>
          </p:cNvPr>
          <p:cNvSpPr/>
          <p:nvPr/>
        </p:nvSpPr>
        <p:spPr>
          <a:xfrm>
            <a:off x="3041730" y="4585359"/>
            <a:ext cx="88922" cy="56879"/>
          </a:xfrm>
          <a:prstGeom prst="flowChartExtra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/>
          </a:p>
        </p:txBody>
      </p:sp>
      <p:sp>
        <p:nvSpPr>
          <p:cNvPr id="40" name="Flowchart: Extract 39">
            <a:extLst>
              <a:ext uri="{FF2B5EF4-FFF2-40B4-BE49-F238E27FC236}">
                <a16:creationId xmlns:a16="http://schemas.microsoft.com/office/drawing/2014/main" id="{FA475105-C48A-4607-A5E7-D89B4D8A9CAB}"/>
              </a:ext>
            </a:extLst>
          </p:cNvPr>
          <p:cNvSpPr/>
          <p:nvPr/>
        </p:nvSpPr>
        <p:spPr>
          <a:xfrm>
            <a:off x="3963550" y="4750911"/>
            <a:ext cx="88922" cy="56879"/>
          </a:xfrm>
          <a:prstGeom prst="flowChartExtra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987113-13C8-4DC3-99DA-4C674D4E28F6}"/>
              </a:ext>
            </a:extLst>
          </p:cNvPr>
          <p:cNvSpPr txBox="1"/>
          <p:nvPr/>
        </p:nvSpPr>
        <p:spPr>
          <a:xfrm>
            <a:off x="4008011" y="4677822"/>
            <a:ext cx="24532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bg1"/>
                </a:solidFill>
              </a:rPr>
              <a:t>RT-PCR Test Recommended</a:t>
            </a:r>
          </a:p>
        </p:txBody>
      </p:sp>
    </p:spTree>
    <p:extLst>
      <p:ext uri="{BB962C8B-B14F-4D97-AF65-F5344CB8AC3E}">
        <p14:creationId xmlns:p14="http://schemas.microsoft.com/office/powerpoint/2010/main" val="91789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2" grpId="0"/>
      <p:bldP spid="21" grpId="0"/>
      <p:bldP spid="23" grpId="0"/>
      <p:bldP spid="24" grpId="0"/>
      <p:bldP spid="28" grpId="0"/>
      <p:bldP spid="32" grpId="0"/>
      <p:bldP spid="2" grpId="0" animBg="1"/>
      <p:bldP spid="3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>
            <a:extLst>
              <a:ext uri="{FF2B5EF4-FFF2-40B4-BE49-F238E27FC236}">
                <a16:creationId xmlns:a16="http://schemas.microsoft.com/office/drawing/2014/main" id="{68C7BBB6-2277-4BA3-8FB1-00BC136495EA}"/>
              </a:ext>
            </a:extLst>
          </p:cNvPr>
          <p:cNvSpPr txBox="1"/>
          <p:nvPr/>
        </p:nvSpPr>
        <p:spPr>
          <a:xfrm>
            <a:off x="172387" y="157397"/>
            <a:ext cx="81878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Public Screening Of Suspects @Hot Spots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5A4A6B0-09AF-41FE-A495-CAF14888E48D}"/>
              </a:ext>
            </a:extLst>
          </p:cNvPr>
          <p:cNvSpPr txBox="1"/>
          <p:nvPr/>
        </p:nvSpPr>
        <p:spPr>
          <a:xfrm>
            <a:off x="3934534" y="985965"/>
            <a:ext cx="5059673" cy="33124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lnSpc>
                <a:spcPct val="150000"/>
              </a:lnSpc>
            </a:pPr>
            <a:r>
              <a:rPr lang="en-US" sz="135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Targets:</a:t>
            </a:r>
          </a:p>
          <a:p>
            <a:pPr marL="257175" indent="-257175" defTabSz="685800">
              <a:buFont typeface="Arial" panose="020B0604020202020204" pitchFamily="34" charset="0"/>
              <a:buChar char="•"/>
            </a:pPr>
            <a:r>
              <a:rPr lang="en-US" sz="135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screening programs in hot spots for symptomatic patients</a:t>
            </a:r>
          </a:p>
          <a:p>
            <a:pPr defTabSz="685800"/>
            <a:r>
              <a:rPr lang="en-US" sz="135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135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35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Value:</a:t>
            </a:r>
          </a:p>
          <a:p>
            <a:pPr marL="257175" indent="-257175" defTabSz="685800">
              <a:buFont typeface="Arial" panose="020B0604020202020204" pitchFamily="34" charset="0"/>
              <a:buChar char="•"/>
            </a:pPr>
            <a:r>
              <a:rPr lang="en-US" sz="135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Cost effective way of active case finding</a:t>
            </a:r>
            <a:br>
              <a:rPr lang="en-US" sz="135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135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57175" indent="-257175" defTabSz="685800">
              <a:buFont typeface="Arial" panose="020B0604020202020204" pitchFamily="34" charset="0"/>
              <a:buChar char="•"/>
            </a:pPr>
            <a:r>
              <a:rPr lang="en-US" sz="135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Comprehensive Reporting: </a:t>
            </a:r>
            <a:r>
              <a:rPr lang="en-US" sz="135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report cover all potential findings / impressions – not just COVID19</a:t>
            </a:r>
          </a:p>
          <a:p>
            <a:pPr marL="257175" indent="-257175" defTabSz="685800">
              <a:buFont typeface="Arial" panose="020B0604020202020204" pitchFamily="34" charset="0"/>
              <a:buChar char="•"/>
            </a:pPr>
            <a:endParaRPr lang="en-US" sz="135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57175" indent="-257175" defTabSz="685800">
              <a:buFont typeface="Arial" panose="020B0604020202020204" pitchFamily="34" charset="0"/>
              <a:buChar char="•"/>
            </a:pPr>
            <a:r>
              <a:rPr lang="en-US" sz="135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Highly accurate</a:t>
            </a:r>
            <a:r>
              <a:rPr lang="en-US" sz="135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as the study is processed by AI and is also reviewed and confirmed by a radiologist</a:t>
            </a:r>
            <a:br>
              <a:rPr lang="en-US" sz="135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35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135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9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Turn Around Time (TAT): </a:t>
            </a:r>
            <a:br>
              <a:rPr lang="en-US" sz="9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 results are available in a few milli seconds</a:t>
            </a:r>
            <a:br>
              <a:rPr 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Results with radiologist review in 1 to 2 hours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99A1AE5C-4E3C-448A-BFA1-22F6976DBDC6}"/>
              </a:ext>
            </a:extLst>
          </p:cNvPr>
          <p:cNvSpPr txBox="1"/>
          <p:nvPr/>
        </p:nvSpPr>
        <p:spPr>
          <a:xfrm>
            <a:off x="4045353" y="4411207"/>
            <a:ext cx="484795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US" sz="900" dirty="0">
                <a:solidFill>
                  <a:schemeClr val="bg1"/>
                </a:solidFill>
                <a:latin typeface="Calibri" panose="020F0502020204030204"/>
              </a:rPr>
              <a:t>Proposed solution is not recommended for asymptomatic people</a:t>
            </a:r>
          </a:p>
        </p:txBody>
      </p:sp>
      <p:pic>
        <p:nvPicPr>
          <p:cNvPr id="30" name="Picture 29" descr="A close up of a logo&#10;&#10;Description automatically generated">
            <a:extLst>
              <a:ext uri="{FF2B5EF4-FFF2-40B4-BE49-F238E27FC236}">
                <a16:creationId xmlns:a16="http://schemas.microsoft.com/office/drawing/2014/main" id="{677DFC4F-657B-4C6C-8CA4-C9C6F08ECE6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2582" y="88892"/>
            <a:ext cx="811066" cy="559636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1DAD5003-6F54-4828-A131-2835F42FE0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11233" y="1724834"/>
            <a:ext cx="547603" cy="510387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id="{D122C9BD-3481-4400-A684-B16FA18A0E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715780" y="3800970"/>
            <a:ext cx="586397" cy="586397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4525ED7D-1BB3-4E95-8A0B-0736C0FC4609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2640" y="1468961"/>
            <a:ext cx="172678" cy="11381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2572A09C-A34B-40E8-A840-71EF0668A129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8818" y="2196250"/>
            <a:ext cx="172678" cy="11381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39FB80D5-59B9-4973-85CB-BC629D9D504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8818" y="2989598"/>
            <a:ext cx="172678" cy="113810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CE114183-F977-4BE1-9D0F-1197FF05AB3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3901" y="3621455"/>
            <a:ext cx="172678" cy="113810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4F4D9C63-20E2-4283-B5AD-7C63E207A24E}"/>
              </a:ext>
            </a:extLst>
          </p:cNvPr>
          <p:cNvSpPr/>
          <p:nvPr/>
        </p:nvSpPr>
        <p:spPr>
          <a:xfrm>
            <a:off x="1222748" y="1549727"/>
            <a:ext cx="15888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85800"/>
            <a:r>
              <a:rPr lang="en-US" sz="9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Check Oxygen Saturation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D54045A1-89C1-4046-B9B7-6E24DF94809C}"/>
              </a:ext>
            </a:extLst>
          </p:cNvPr>
          <p:cNvSpPr/>
          <p:nvPr/>
        </p:nvSpPr>
        <p:spPr>
          <a:xfrm>
            <a:off x="629519" y="4018035"/>
            <a:ext cx="7681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85800"/>
            <a:r>
              <a:rPr lang="en-US" sz="9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Home with</a:t>
            </a:r>
            <a:br>
              <a:rPr lang="en-US" sz="9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9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advice</a:t>
            </a:r>
            <a:endParaRPr lang="en-MY" sz="75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6A30EFB1-DDFB-4E7E-806D-DD4A1F65B9CC}"/>
              </a:ext>
            </a:extLst>
          </p:cNvPr>
          <p:cNvSpPr/>
          <p:nvPr/>
        </p:nvSpPr>
        <p:spPr>
          <a:xfrm>
            <a:off x="832257" y="4542110"/>
            <a:ext cx="9605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85800"/>
            <a:r>
              <a:rPr lang="en-US" sz="9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Self Isolate </a:t>
            </a:r>
            <a:br>
              <a:rPr lang="en-US" sz="9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9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 follow-up</a:t>
            </a:r>
            <a:endParaRPr lang="en-MY" sz="75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949038FE-0404-42B2-9634-E449AC0AB6BB}"/>
              </a:ext>
            </a:extLst>
          </p:cNvPr>
          <p:cNvGrpSpPr/>
          <p:nvPr/>
        </p:nvGrpSpPr>
        <p:grpSpPr>
          <a:xfrm>
            <a:off x="1731958" y="3155459"/>
            <a:ext cx="586397" cy="410256"/>
            <a:chOff x="3706751" y="3077258"/>
            <a:chExt cx="771419" cy="733509"/>
          </a:xfrm>
        </p:grpSpPr>
        <p:sp>
          <p:nvSpPr>
            <p:cNvPr id="56" name="Rectangle: Top Corners Rounded 55">
              <a:extLst>
                <a:ext uri="{FF2B5EF4-FFF2-40B4-BE49-F238E27FC236}">
                  <a16:creationId xmlns:a16="http://schemas.microsoft.com/office/drawing/2014/main" id="{91964AFA-B597-4E20-8A78-DB8A39E7AE6F}"/>
                </a:ext>
              </a:extLst>
            </p:cNvPr>
            <p:cNvSpPr/>
            <p:nvPr/>
          </p:nvSpPr>
          <p:spPr>
            <a:xfrm>
              <a:off x="3745064" y="3077258"/>
              <a:ext cx="695739" cy="733509"/>
            </a:xfrm>
            <a:prstGeom prst="round2SameRect">
              <a:avLst>
                <a:gd name="adj1" fmla="val 16667"/>
                <a:gd name="adj2" fmla="val 7514"/>
              </a:avLst>
            </a:prstGeom>
            <a:solidFill>
              <a:srgbClr val="00B0F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7" name="Picture 2" descr="Machine Learning solutions in AWS Marketplace">
              <a:extLst>
                <a:ext uri="{FF2B5EF4-FFF2-40B4-BE49-F238E27FC236}">
                  <a16:creationId xmlns:a16="http://schemas.microsoft.com/office/drawing/2014/main" id="{A9D020B8-D1E2-48D3-A1AA-A15C4B0C851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6751" y="3357218"/>
              <a:ext cx="771419" cy="4535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" name="Google Shape;32;p4" descr="A picture containing fence&#10;&#10;Description automatically generated">
              <a:extLst>
                <a:ext uri="{FF2B5EF4-FFF2-40B4-BE49-F238E27FC236}">
                  <a16:creationId xmlns:a16="http://schemas.microsoft.com/office/drawing/2014/main" id="{BDD3F207-E351-403B-8757-B7BF6990A34E}"/>
                </a:ext>
              </a:extLst>
            </p:cNvPr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3812908" y="3077258"/>
              <a:ext cx="559107" cy="34077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D7B1CADE-94DA-4ED8-9BC3-DD1D517209A0}"/>
              </a:ext>
            </a:extLst>
          </p:cNvPr>
          <p:cNvGrpSpPr/>
          <p:nvPr/>
        </p:nvGrpSpPr>
        <p:grpSpPr>
          <a:xfrm>
            <a:off x="1410447" y="4019424"/>
            <a:ext cx="1176570" cy="592168"/>
            <a:chOff x="1410447" y="4019424"/>
            <a:chExt cx="1176570" cy="592168"/>
          </a:xfrm>
        </p:grpSpPr>
        <p:pic>
          <p:nvPicPr>
            <p:cNvPr id="50" name="Graphic 49">
              <a:extLst>
                <a:ext uri="{FF2B5EF4-FFF2-40B4-BE49-F238E27FC236}">
                  <a16:creationId xmlns:a16="http://schemas.microsoft.com/office/drawing/2014/main" id="{864F2E59-BE0E-4A59-A6F6-6AFB72F2A05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=""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2132832" y="4355808"/>
              <a:ext cx="242888" cy="242888"/>
            </a:xfrm>
            <a:prstGeom prst="rect">
              <a:avLst/>
            </a:prstGeom>
          </p:spPr>
        </p:pic>
        <p:pic>
          <p:nvPicPr>
            <p:cNvPr id="51" name="Graphic 50">
              <a:extLst>
                <a:ext uri="{FF2B5EF4-FFF2-40B4-BE49-F238E27FC236}">
                  <a16:creationId xmlns:a16="http://schemas.microsoft.com/office/drawing/2014/main" id="{D23586AE-1AC5-4C6B-B3BF-ACE1C53E52F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=""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 rot="20929592">
              <a:off x="1642968" y="4368704"/>
              <a:ext cx="242888" cy="242888"/>
            </a:xfrm>
            <a:prstGeom prst="rect">
              <a:avLst/>
            </a:prstGeom>
          </p:spPr>
        </p:pic>
        <p:pic>
          <p:nvPicPr>
            <p:cNvPr id="52" name="Graphic 51">
              <a:extLst>
                <a:ext uri="{FF2B5EF4-FFF2-40B4-BE49-F238E27FC236}">
                  <a16:creationId xmlns:a16="http://schemas.microsoft.com/office/drawing/2014/main" id="{2071FF28-407A-4EB1-834F-FFF3E6794F2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=""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 rot="2508048">
              <a:off x="1410447" y="4066684"/>
              <a:ext cx="242888" cy="242888"/>
            </a:xfrm>
            <a:prstGeom prst="rect">
              <a:avLst/>
            </a:prstGeom>
          </p:spPr>
        </p:pic>
        <p:pic>
          <p:nvPicPr>
            <p:cNvPr id="85" name="Graphic 84">
              <a:extLst>
                <a:ext uri="{FF2B5EF4-FFF2-40B4-BE49-F238E27FC236}">
                  <a16:creationId xmlns:a16="http://schemas.microsoft.com/office/drawing/2014/main" id="{E8884C40-5449-4CF2-BED7-D365CC3E971E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=""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 rot="18953847">
              <a:off x="2344129" y="4019424"/>
              <a:ext cx="242888" cy="242888"/>
            </a:xfrm>
            <a:prstGeom prst="rect">
              <a:avLst/>
            </a:prstGeom>
          </p:spPr>
        </p:pic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8DD63A33-49CC-42B0-BF92-98D3327DCB7A}"/>
              </a:ext>
            </a:extLst>
          </p:cNvPr>
          <p:cNvGrpSpPr/>
          <p:nvPr/>
        </p:nvGrpSpPr>
        <p:grpSpPr>
          <a:xfrm>
            <a:off x="1472341" y="2325753"/>
            <a:ext cx="1115596" cy="586397"/>
            <a:chOff x="4175139" y="4717846"/>
            <a:chExt cx="1895475" cy="895350"/>
          </a:xfrm>
        </p:grpSpPr>
        <p:pic>
          <p:nvPicPr>
            <p:cNvPr id="87" name="Graphic 86">
              <a:extLst>
                <a:ext uri="{FF2B5EF4-FFF2-40B4-BE49-F238E27FC236}">
                  <a16:creationId xmlns:a16="http://schemas.microsoft.com/office/drawing/2014/main" id="{1D1B141B-9C47-403A-87C2-F67C48B5B6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=""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4175139" y="4717846"/>
              <a:ext cx="1895475" cy="895350"/>
            </a:xfrm>
            <a:prstGeom prst="rect">
              <a:avLst/>
            </a:prstGeom>
          </p:spPr>
        </p:pic>
        <p:pic>
          <p:nvPicPr>
            <p:cNvPr id="88" name="Picture 87">
              <a:extLst>
                <a:ext uri="{FF2B5EF4-FFF2-40B4-BE49-F238E27FC236}">
                  <a16:creationId xmlns:a16="http://schemas.microsoft.com/office/drawing/2014/main" id="{5D4BB1F3-C575-43E8-AD3D-78C13F724B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5843919" y="4993481"/>
              <a:ext cx="182054" cy="172618"/>
            </a:xfrm>
            <a:prstGeom prst="rect">
              <a:avLst/>
            </a:prstGeom>
          </p:spPr>
        </p:pic>
      </p:grpSp>
      <p:sp>
        <p:nvSpPr>
          <p:cNvPr id="37" name="Flowchart: Extract 36">
            <a:extLst>
              <a:ext uri="{FF2B5EF4-FFF2-40B4-BE49-F238E27FC236}">
                <a16:creationId xmlns:a16="http://schemas.microsoft.com/office/drawing/2014/main" id="{32EC9E1E-71E5-4F09-9A76-5FD1B252A66E}"/>
              </a:ext>
            </a:extLst>
          </p:cNvPr>
          <p:cNvSpPr/>
          <p:nvPr/>
        </p:nvSpPr>
        <p:spPr>
          <a:xfrm>
            <a:off x="3963550" y="4750911"/>
            <a:ext cx="88922" cy="56879"/>
          </a:xfrm>
          <a:prstGeom prst="flowChartExtra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5AD63AD-12D2-4CF6-8C08-CDE642BBE284}"/>
              </a:ext>
            </a:extLst>
          </p:cNvPr>
          <p:cNvSpPr txBox="1"/>
          <p:nvPr/>
        </p:nvSpPr>
        <p:spPr>
          <a:xfrm>
            <a:off x="4008011" y="4677822"/>
            <a:ext cx="24532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bg1"/>
                </a:solidFill>
              </a:rPr>
              <a:t>RT-PCR Test Recommended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81B4B41-CBCB-43C0-A703-AA8A8F4D5845}"/>
              </a:ext>
            </a:extLst>
          </p:cNvPr>
          <p:cNvGrpSpPr/>
          <p:nvPr/>
        </p:nvGrpSpPr>
        <p:grpSpPr>
          <a:xfrm>
            <a:off x="2587938" y="4003462"/>
            <a:ext cx="806631" cy="369332"/>
            <a:chOff x="2587937" y="4003462"/>
            <a:chExt cx="806631" cy="369332"/>
          </a:xfrm>
        </p:grpSpPr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C9566713-ABA7-4A47-BD99-BCFB030A72BF}"/>
                </a:ext>
              </a:extLst>
            </p:cNvPr>
            <p:cNvSpPr/>
            <p:nvPr/>
          </p:nvSpPr>
          <p:spPr>
            <a:xfrm>
              <a:off x="2587937" y="4003462"/>
              <a:ext cx="80663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685800"/>
              <a:r>
                <a:rPr lang="en-US" sz="9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Hospitalize</a:t>
              </a:r>
              <a:br>
                <a:rPr lang="en-US" sz="9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9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And Isolate</a:t>
              </a:r>
              <a:endParaRPr lang="en-MY" sz="75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" name="Flowchart: Extract 38">
              <a:extLst>
                <a:ext uri="{FF2B5EF4-FFF2-40B4-BE49-F238E27FC236}">
                  <a16:creationId xmlns:a16="http://schemas.microsoft.com/office/drawing/2014/main" id="{F07C8465-BBDA-4679-ABAC-4A74B6B5C80F}"/>
                </a:ext>
              </a:extLst>
            </p:cNvPr>
            <p:cNvSpPr/>
            <p:nvPr/>
          </p:nvSpPr>
          <p:spPr>
            <a:xfrm>
              <a:off x="3305627" y="4063254"/>
              <a:ext cx="88922" cy="56879"/>
            </a:xfrm>
            <a:prstGeom prst="flowChartExtract">
              <a:avLst/>
            </a:prstGeom>
            <a:solidFill>
              <a:schemeClr val="accent1"/>
            </a:solidFill>
            <a:ln>
              <a:solidFill>
                <a:schemeClr val="accent1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en-US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F57573C9-03F2-4B18-BF79-F3EE53A9E8FF}"/>
              </a:ext>
            </a:extLst>
          </p:cNvPr>
          <p:cNvGrpSpPr/>
          <p:nvPr/>
        </p:nvGrpSpPr>
        <p:grpSpPr>
          <a:xfrm>
            <a:off x="2301857" y="4527690"/>
            <a:ext cx="845103" cy="369332"/>
            <a:chOff x="2301856" y="4527690"/>
            <a:chExt cx="845103" cy="369332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1417C81B-7472-4C1D-87C4-84CC1E112B57}"/>
                </a:ext>
              </a:extLst>
            </p:cNvPr>
            <p:cNvSpPr/>
            <p:nvPr/>
          </p:nvSpPr>
          <p:spPr>
            <a:xfrm>
              <a:off x="2301856" y="4527690"/>
              <a:ext cx="84510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685800"/>
              <a:r>
                <a:rPr lang="en-US" sz="9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Hospitalize</a:t>
              </a:r>
              <a:br>
                <a:rPr lang="en-US" sz="9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9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No Isolation</a:t>
              </a:r>
              <a:endParaRPr lang="en-MY" sz="75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" name="Flowchart: Extract 42">
              <a:extLst>
                <a:ext uri="{FF2B5EF4-FFF2-40B4-BE49-F238E27FC236}">
                  <a16:creationId xmlns:a16="http://schemas.microsoft.com/office/drawing/2014/main" id="{B0FAC971-B069-441F-B61D-6ACAC0D9C94B}"/>
                </a:ext>
              </a:extLst>
            </p:cNvPr>
            <p:cNvSpPr/>
            <p:nvPr/>
          </p:nvSpPr>
          <p:spPr>
            <a:xfrm>
              <a:off x="3049147" y="4572492"/>
              <a:ext cx="88922" cy="56879"/>
            </a:xfrm>
            <a:prstGeom prst="flowChartExtract">
              <a:avLst/>
            </a:prstGeom>
            <a:solidFill>
              <a:schemeClr val="accent1"/>
            </a:solidFill>
            <a:ln>
              <a:solidFill>
                <a:schemeClr val="accent1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en-US"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B1D743FF-1A83-4428-A37B-9B13CDC4CA4F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941490" y="4464743"/>
            <a:ext cx="133041" cy="11769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D65C5460-29BD-4566-9748-64731AB82405}"/>
              </a:ext>
            </a:extLst>
          </p:cNvPr>
          <p:cNvGrpSpPr/>
          <p:nvPr/>
        </p:nvGrpSpPr>
        <p:grpSpPr>
          <a:xfrm>
            <a:off x="1527599" y="509388"/>
            <a:ext cx="1319592" cy="878729"/>
            <a:chOff x="1527599" y="509388"/>
            <a:chExt cx="1319592" cy="878729"/>
          </a:xfrm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F8AA8B76-8092-4B25-A56C-5AA2EB764164}"/>
                </a:ext>
              </a:extLst>
            </p:cNvPr>
            <p:cNvSpPr/>
            <p:nvPr/>
          </p:nvSpPr>
          <p:spPr>
            <a:xfrm>
              <a:off x="1527599" y="509388"/>
              <a:ext cx="1319592" cy="2308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Symptomatic People</a:t>
              </a:r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9DEE458A-C5B4-4830-9A14-5548A8CFEBAE}"/>
                </a:ext>
              </a:extLst>
            </p:cNvPr>
            <p:cNvGrpSpPr/>
            <p:nvPr/>
          </p:nvGrpSpPr>
          <p:grpSpPr>
            <a:xfrm>
              <a:off x="1598917" y="717703"/>
              <a:ext cx="900830" cy="670414"/>
              <a:chOff x="1598917" y="717703"/>
              <a:chExt cx="900830" cy="670414"/>
            </a:xfrm>
          </p:grpSpPr>
          <p:pic>
            <p:nvPicPr>
              <p:cNvPr id="70" name="Graphic 69">
                <a:extLst>
                  <a:ext uri="{FF2B5EF4-FFF2-40B4-BE49-F238E27FC236}">
                    <a16:creationId xmlns:a16="http://schemas.microsoft.com/office/drawing/2014/main" id="{2C21A8C6-9370-4DD5-90F8-488F37DD92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>
                <a:extLst>
                  <a:ext uri="{96DAC541-7B7A-43D3-8B79-37D633B846F1}">
                    <asvg:svgBlip xmlns="" xmlns:asvg="http://schemas.microsoft.com/office/drawing/2016/SVG/main" r:embed="rId24"/>
                  </a:ext>
                </a:extLst>
              </a:blip>
              <a:stretch>
                <a:fillRect/>
              </a:stretch>
            </p:blipFill>
            <p:spPr>
              <a:xfrm>
                <a:off x="1619209" y="806277"/>
                <a:ext cx="438901" cy="476369"/>
              </a:xfrm>
              <a:prstGeom prst="rect">
                <a:avLst/>
              </a:prstGeom>
            </p:spPr>
          </p:pic>
          <p:pic>
            <p:nvPicPr>
              <p:cNvPr id="71" name="Graphic 70">
                <a:extLst>
                  <a:ext uri="{FF2B5EF4-FFF2-40B4-BE49-F238E27FC236}">
                    <a16:creationId xmlns:a16="http://schemas.microsoft.com/office/drawing/2014/main" id="{C5F16DD7-EC33-4029-8B13-11A0ECAEDB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5">
                <a:extLst>
                  <a:ext uri="{96DAC541-7B7A-43D3-8B79-37D633B846F1}">
                    <asvg:svgBlip xmlns="" xmlns:asvg="http://schemas.microsoft.com/office/drawing/2016/SVG/main" r:embed="rId26"/>
                  </a:ext>
                </a:extLst>
              </a:blip>
              <a:stretch>
                <a:fillRect/>
              </a:stretch>
            </p:blipFill>
            <p:spPr>
              <a:xfrm>
                <a:off x="1875042" y="717703"/>
                <a:ext cx="624705" cy="670414"/>
              </a:xfrm>
              <a:prstGeom prst="rect">
                <a:avLst/>
              </a:prstGeom>
            </p:spPr>
          </p:pic>
          <p:pic>
            <p:nvPicPr>
              <p:cNvPr id="45" name="Picture 44">
                <a:extLst>
                  <a:ext uri="{FF2B5EF4-FFF2-40B4-BE49-F238E27FC236}">
                    <a16:creationId xmlns:a16="http://schemas.microsoft.com/office/drawing/2014/main" id="{9C077FC8-46BD-4F74-A32C-718ED561DE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598917" y="915327"/>
                <a:ext cx="133041" cy="11769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157697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48" grpId="0"/>
      <p:bldP spid="5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>
            <a:extLst>
              <a:ext uri="{FF2B5EF4-FFF2-40B4-BE49-F238E27FC236}">
                <a16:creationId xmlns:a16="http://schemas.microsoft.com/office/drawing/2014/main" id="{68C7BBB6-2277-4BA3-8FB1-00BC136495EA}"/>
              </a:ext>
            </a:extLst>
          </p:cNvPr>
          <p:cNvSpPr txBox="1"/>
          <p:nvPr/>
        </p:nvSpPr>
        <p:spPr>
          <a:xfrm>
            <a:off x="172387" y="157397"/>
            <a:ext cx="81878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Patient Progress Monitoring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343D8BD-527C-4FF1-B88E-A5AF40996FDB}"/>
              </a:ext>
            </a:extLst>
          </p:cNvPr>
          <p:cNvSpPr txBox="1"/>
          <p:nvPr/>
        </p:nvSpPr>
        <p:spPr>
          <a:xfrm>
            <a:off x="3950494" y="853926"/>
            <a:ext cx="4815508" cy="29777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lnSpc>
                <a:spcPct val="150000"/>
              </a:lnSpc>
            </a:pPr>
            <a:r>
              <a:rPr lang="en-US" sz="1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Targets:</a:t>
            </a:r>
          </a:p>
          <a:p>
            <a:pPr marL="257175" indent="-257175" defTabSz="68580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Hospitals with Covid19 patients admitted</a:t>
            </a:r>
          </a:p>
          <a:p>
            <a:pPr marL="257175" indent="-257175" defTabSz="68580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Screening of self quarantined people</a:t>
            </a:r>
          </a:p>
          <a:p>
            <a:pPr defTabSz="685800"/>
            <a:r>
              <a:rPr lang="en-US" sz="1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1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Value:</a:t>
            </a:r>
            <a:br>
              <a:rPr lang="en-US" sz="1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15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57175" indent="-257175" defTabSz="685800"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Rapid and cost effective</a:t>
            </a:r>
            <a:r>
              <a:rPr lang="en-US" sz="1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br>
              <a:rPr lang="en-US" sz="1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Radiologist report with disease progression analysis </a:t>
            </a:r>
          </a:p>
          <a:p>
            <a:pPr marL="257175" indent="-257175" defTabSz="685800">
              <a:buFont typeface="Arial" panose="020B0604020202020204" pitchFamily="34" charset="0"/>
              <a:buChar char="•"/>
            </a:pPr>
            <a:endParaRPr lang="en-US" sz="15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57175" indent="-257175" defTabSz="685800"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Highly accurate</a:t>
            </a:r>
            <a:r>
              <a:rPr lang="en-US" sz="1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as the study is processed by AI and is also reviewed and confirmed by a radiologist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685E81F-5A1C-4244-AF95-314EEA813483}"/>
              </a:ext>
            </a:extLst>
          </p:cNvPr>
          <p:cNvSpPr/>
          <p:nvPr/>
        </p:nvSpPr>
        <p:spPr>
          <a:xfrm>
            <a:off x="1057485" y="4095426"/>
            <a:ext cx="742511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85800"/>
            <a:r>
              <a:rPr lang="en-US" sz="9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Improving</a:t>
            </a:r>
            <a:endParaRPr lang="en-MY" sz="9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2C4412E-D0B0-48B8-B769-3B92F6705FB5}"/>
              </a:ext>
            </a:extLst>
          </p:cNvPr>
          <p:cNvSpPr/>
          <p:nvPr/>
        </p:nvSpPr>
        <p:spPr>
          <a:xfrm>
            <a:off x="2584587" y="4128083"/>
            <a:ext cx="843501" cy="2192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85800"/>
            <a:r>
              <a:rPr lang="en-US" sz="825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Deteriorating</a:t>
            </a:r>
            <a:endParaRPr lang="en-MY" sz="75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44FED2D-6A80-4E15-83DA-71EFA198B667}"/>
              </a:ext>
            </a:extLst>
          </p:cNvPr>
          <p:cNvSpPr/>
          <p:nvPr/>
        </p:nvSpPr>
        <p:spPr>
          <a:xfrm>
            <a:off x="1961577" y="4322689"/>
            <a:ext cx="46038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85800"/>
            <a:r>
              <a:rPr lang="en-US" sz="9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 Is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17EFAE3-DF5E-4EE4-B0D4-0AD9C415E683}"/>
              </a:ext>
            </a:extLst>
          </p:cNvPr>
          <p:cNvSpPr/>
          <p:nvPr/>
        </p:nvSpPr>
        <p:spPr>
          <a:xfrm>
            <a:off x="1460296" y="1032273"/>
            <a:ext cx="153118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85800"/>
            <a:r>
              <a:rPr lang="en-US" sz="9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Covid19 Positive Person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6DEC1DD-513D-4949-A5EC-0B875B62366D}"/>
              </a:ext>
            </a:extLst>
          </p:cNvPr>
          <p:cNvSpPr/>
          <p:nvPr/>
        </p:nvSpPr>
        <p:spPr>
          <a:xfrm>
            <a:off x="1756714" y="2126326"/>
            <a:ext cx="864340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85800"/>
            <a:r>
              <a:rPr lang="en-US" sz="9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Chest X-Ray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5F784A7-135C-4296-9719-9C7D1C590A25}"/>
              </a:ext>
            </a:extLst>
          </p:cNvPr>
          <p:cNvGrpSpPr/>
          <p:nvPr/>
        </p:nvGrpSpPr>
        <p:grpSpPr>
          <a:xfrm>
            <a:off x="1767111" y="1261535"/>
            <a:ext cx="928688" cy="855375"/>
            <a:chOff x="720317" y="2905125"/>
            <a:chExt cx="1238250" cy="1140500"/>
          </a:xfrm>
        </p:grpSpPr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ECFA3C6A-C56D-46CB-8BE4-782EF4C1592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66070" y="3767228"/>
              <a:ext cx="293615" cy="278397"/>
            </a:xfrm>
            <a:prstGeom prst="rect">
              <a:avLst/>
            </a:prstGeom>
            <a:solidFill>
              <a:srgbClr val="00FF00"/>
            </a:solidFill>
            <a:ln w="7004" cap="flat">
              <a:noFill/>
              <a:prstDash val="solid"/>
              <a:miter/>
            </a:ln>
          </p:spPr>
        </p:pic>
        <p:pic>
          <p:nvPicPr>
            <p:cNvPr id="46" name="Graphic 45">
              <a:extLst>
                <a:ext uri="{FF2B5EF4-FFF2-40B4-BE49-F238E27FC236}">
                  <a16:creationId xmlns:a16="http://schemas.microsoft.com/office/drawing/2014/main" id="{C4961265-DFDB-4AA3-B371-25DE733C34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20317" y="2905125"/>
              <a:ext cx="1238250" cy="1047750"/>
            </a:xfrm>
            <a:prstGeom prst="rect">
              <a:avLst/>
            </a:prstGeom>
          </p:spPr>
        </p:pic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FBE63C71-C416-415B-812E-DC63BA9CA696}"/>
              </a:ext>
            </a:extLst>
          </p:cNvPr>
          <p:cNvSpPr/>
          <p:nvPr/>
        </p:nvSpPr>
        <p:spPr>
          <a:xfrm>
            <a:off x="1635359" y="3036994"/>
            <a:ext cx="1146469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85800"/>
            <a:r>
              <a:rPr lang="en-US" sz="9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Radiology Report</a:t>
            </a:r>
          </a:p>
        </p:txBody>
      </p:sp>
      <p:pic>
        <p:nvPicPr>
          <p:cNvPr id="40" name="Graphic 39">
            <a:extLst>
              <a:ext uri="{FF2B5EF4-FFF2-40B4-BE49-F238E27FC236}">
                <a16:creationId xmlns:a16="http://schemas.microsoft.com/office/drawing/2014/main" id="{ECA139E4-A124-4DA8-BD11-2791FA9B30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30734" y="3261675"/>
            <a:ext cx="671513" cy="671513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34B18185-7349-479E-9F15-6110E09DEB3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6336" y="2951761"/>
            <a:ext cx="172678" cy="113810"/>
          </a:xfrm>
          <a:prstGeom prst="rect">
            <a:avLst/>
          </a:prstGeom>
          <a:solidFill>
            <a:srgbClr val="00FF00"/>
          </a:solidFill>
          <a:ln w="7004" cap="flat">
            <a:noFill/>
            <a:prstDash val="solid"/>
            <a:miter/>
          </a:ln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1B7E73E6-5564-4A19-87C7-D5323E0B4D1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551231" y="3890972"/>
            <a:ext cx="242888" cy="242888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id="{7FF9BA5F-642B-4463-96B9-53037EF82D6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547702" y="3873023"/>
            <a:ext cx="242888" cy="242888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id="{403187BA-C59B-4CC0-A2F3-16B6E39FA79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038479" y="4049332"/>
            <a:ext cx="264319" cy="278606"/>
          </a:xfrm>
          <a:prstGeom prst="rect">
            <a:avLst/>
          </a:prstGeom>
        </p:spPr>
      </p:pic>
      <p:grpSp>
        <p:nvGrpSpPr>
          <p:cNvPr id="47" name="Group 46">
            <a:extLst>
              <a:ext uri="{FF2B5EF4-FFF2-40B4-BE49-F238E27FC236}">
                <a16:creationId xmlns:a16="http://schemas.microsoft.com/office/drawing/2014/main" id="{34BEE81E-ED43-44B2-A40C-22FE65366E93}"/>
              </a:ext>
            </a:extLst>
          </p:cNvPr>
          <p:cNvGrpSpPr/>
          <p:nvPr/>
        </p:nvGrpSpPr>
        <p:grpSpPr>
          <a:xfrm>
            <a:off x="1873291" y="2431797"/>
            <a:ext cx="586397" cy="410256"/>
            <a:chOff x="3706751" y="3077258"/>
            <a:chExt cx="771419" cy="733509"/>
          </a:xfrm>
        </p:grpSpPr>
        <p:sp>
          <p:nvSpPr>
            <p:cNvPr id="48" name="Rectangle: Top Corners Rounded 47">
              <a:extLst>
                <a:ext uri="{FF2B5EF4-FFF2-40B4-BE49-F238E27FC236}">
                  <a16:creationId xmlns:a16="http://schemas.microsoft.com/office/drawing/2014/main" id="{1BD77CDD-7762-45DC-9ECA-91837397A051}"/>
                </a:ext>
              </a:extLst>
            </p:cNvPr>
            <p:cNvSpPr/>
            <p:nvPr/>
          </p:nvSpPr>
          <p:spPr>
            <a:xfrm>
              <a:off x="3745064" y="3077258"/>
              <a:ext cx="695739" cy="733509"/>
            </a:xfrm>
            <a:prstGeom prst="round2SameRect">
              <a:avLst>
                <a:gd name="adj1" fmla="val 16667"/>
                <a:gd name="adj2" fmla="val 7514"/>
              </a:avLst>
            </a:prstGeom>
            <a:solidFill>
              <a:srgbClr val="00B0F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9" name="Picture 2" descr="Machine Learning solutions in AWS Marketplace">
              <a:extLst>
                <a:ext uri="{FF2B5EF4-FFF2-40B4-BE49-F238E27FC236}">
                  <a16:creationId xmlns:a16="http://schemas.microsoft.com/office/drawing/2014/main" id="{DE146EE5-3727-49C5-AC01-8631A061E3E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6751" y="3357218"/>
              <a:ext cx="771419" cy="4535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" name="Google Shape;32;p4" descr="A picture containing fence&#10;&#10;Description automatically generated">
              <a:extLst>
                <a:ext uri="{FF2B5EF4-FFF2-40B4-BE49-F238E27FC236}">
                  <a16:creationId xmlns:a16="http://schemas.microsoft.com/office/drawing/2014/main" id="{71E6982A-EB10-478F-A6D6-22182DF807DE}"/>
                </a:ext>
              </a:extLst>
            </p:cNvPr>
            <p:cNvPicPr preferRelativeResize="0"/>
            <p:nvPr/>
          </p:nvPicPr>
          <p:blipFill rotWithShape="1">
            <a:blip r:embed="rId15">
              <a:alphaModFix/>
            </a:blip>
            <a:srcRect/>
            <a:stretch/>
          </p:blipFill>
          <p:spPr>
            <a:xfrm>
              <a:off x="3812908" y="3077258"/>
              <a:ext cx="559107" cy="34077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3" name="Picture 22" descr="A close up of a logo&#10;&#10;Description automatically generated">
            <a:extLst>
              <a:ext uri="{FF2B5EF4-FFF2-40B4-BE49-F238E27FC236}">
                <a16:creationId xmlns:a16="http://schemas.microsoft.com/office/drawing/2014/main" id="{66019730-39FC-40B5-B17C-4B953AD852E6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2582" y="88892"/>
            <a:ext cx="811066" cy="55963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DB2E5C1-2E12-45AA-BFD9-F3DCAEACEB6E}"/>
              </a:ext>
            </a:extLst>
          </p:cNvPr>
          <p:cNvSpPr/>
          <p:nvPr/>
        </p:nvSpPr>
        <p:spPr>
          <a:xfrm>
            <a:off x="4072248" y="3994467"/>
            <a:ext cx="4572000" cy="5078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9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Turn Around Time (TAT): </a:t>
            </a:r>
            <a:br>
              <a:rPr lang="en-US" sz="9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 results are available in a few milli seconds</a:t>
            </a:r>
            <a:br>
              <a:rPr 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Results with radiologist review in 1 to 2 hours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3014716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>
            <a:extLst>
              <a:ext uri="{FF2B5EF4-FFF2-40B4-BE49-F238E27FC236}">
                <a16:creationId xmlns:a16="http://schemas.microsoft.com/office/drawing/2014/main" id="{68C7BBB6-2277-4BA3-8FB1-00BC136495EA}"/>
              </a:ext>
            </a:extLst>
          </p:cNvPr>
          <p:cNvSpPr txBox="1"/>
          <p:nvPr/>
        </p:nvSpPr>
        <p:spPr>
          <a:xfrm>
            <a:off x="172387" y="157397"/>
            <a:ext cx="81878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Analytics, Dashboards and Notifications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F9FADDF-A0EE-4F59-A3F0-51E20FDF7043}"/>
              </a:ext>
            </a:extLst>
          </p:cNvPr>
          <p:cNvSpPr txBox="1"/>
          <p:nvPr/>
        </p:nvSpPr>
        <p:spPr>
          <a:xfrm>
            <a:off x="3950494" y="910994"/>
            <a:ext cx="5193506" cy="339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US" sz="135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Targets:</a:t>
            </a:r>
          </a:p>
          <a:p>
            <a:pPr marL="257175" indent="-257175" defTabSz="685800">
              <a:buFont typeface="Arial" panose="020B0604020202020204" pitchFamily="34" charset="0"/>
              <a:buChar char="•"/>
            </a:pPr>
            <a:r>
              <a:rPr lang="en-US" sz="135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Government Public health departments</a:t>
            </a:r>
          </a:p>
          <a:p>
            <a:pPr marL="257175" indent="-257175" defTabSz="685800">
              <a:buFont typeface="Arial" panose="020B0604020202020204" pitchFamily="34" charset="0"/>
              <a:buChar char="•"/>
            </a:pPr>
            <a:r>
              <a:rPr lang="en-US" sz="135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Hospitals </a:t>
            </a:r>
          </a:p>
          <a:p>
            <a:pPr defTabSz="685800"/>
            <a:r>
              <a:rPr lang="en-US" sz="135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135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35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Value:</a:t>
            </a:r>
          </a:p>
          <a:p>
            <a:pPr marL="257175" indent="-257175" defTabSz="685800">
              <a:buFont typeface="Arial" panose="020B0604020202020204" pitchFamily="34" charset="0"/>
              <a:buChar char="•"/>
            </a:pPr>
            <a:r>
              <a:rPr lang="en-US" sz="135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Dashboard and Analytics: </a:t>
            </a:r>
            <a:r>
              <a:rPr lang="en-US" sz="135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Age, Gender, Geolocation, Disease progression analytics easy to understand and actionable</a:t>
            </a:r>
          </a:p>
          <a:p>
            <a:pPr marL="257175" indent="-257175" defTabSz="685800">
              <a:buFont typeface="Arial" panose="020B0604020202020204" pitchFamily="34" charset="0"/>
              <a:buChar char="•"/>
            </a:pPr>
            <a:endParaRPr lang="en-US" sz="135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57175" indent="-257175" defTabSz="685800">
              <a:buFont typeface="Arial" panose="020B0604020202020204" pitchFamily="34" charset="0"/>
              <a:buChar char="•"/>
            </a:pPr>
            <a:r>
              <a:rPr lang="en-US" sz="135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Alert tracking: </a:t>
            </a:r>
            <a:r>
              <a:rPr lang="en-US" sz="135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Radiologist can mark studies are alerts – which results into specialized workflow and better patient care</a:t>
            </a:r>
            <a:endParaRPr lang="en-US" sz="135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57175" indent="-257175" defTabSz="685800">
              <a:buFont typeface="Arial" panose="020B0604020202020204" pitchFamily="34" charset="0"/>
              <a:buChar char="•"/>
            </a:pPr>
            <a:endParaRPr lang="en-US" sz="135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57175" indent="-257175" defTabSz="685800">
              <a:buFont typeface="Arial" panose="020B0604020202020204" pitchFamily="34" charset="0"/>
              <a:buChar char="•"/>
            </a:pPr>
            <a:r>
              <a:rPr lang="en-US" sz="135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Notifications and workflow integration: </a:t>
            </a:r>
            <a:r>
              <a:rPr lang="en-US" sz="135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facilitate easy follow-up and ensure timely care and support to patients</a:t>
            </a:r>
            <a:br>
              <a:rPr lang="en-US" sz="135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788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defTabSz="685800"/>
            <a:r>
              <a:rPr lang="en-US" sz="9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9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9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Tailored Solution:  </a:t>
            </a:r>
            <a:r>
              <a:rPr 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Solution will be tailored to the needs of the local requirements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6C7D478-8D74-4237-803F-C5BB871A2ECB}"/>
              </a:ext>
            </a:extLst>
          </p:cNvPr>
          <p:cNvSpPr/>
          <p:nvPr/>
        </p:nvSpPr>
        <p:spPr>
          <a:xfrm>
            <a:off x="1559767" y="1810329"/>
            <a:ext cx="966932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85800"/>
            <a:r>
              <a:rPr lang="en-US" sz="9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Chest- X-Rays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0C99993-4237-49B8-8524-4F3C2350FBD4}"/>
              </a:ext>
            </a:extLst>
          </p:cNvPr>
          <p:cNvSpPr txBox="1"/>
          <p:nvPr/>
        </p:nvSpPr>
        <p:spPr>
          <a:xfrm>
            <a:off x="868367" y="3789082"/>
            <a:ext cx="998991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algn="ctr">
              <a:defRPr sz="10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685800"/>
            <a:r>
              <a:rPr lang="en-US" sz="900" dirty="0">
                <a:solidFill>
                  <a:schemeClr val="bg1"/>
                </a:solidFill>
              </a:rPr>
              <a:t>Dashboards &amp; </a:t>
            </a:r>
            <a:br>
              <a:rPr lang="en-US" sz="900" dirty="0">
                <a:solidFill>
                  <a:schemeClr val="bg1"/>
                </a:solidFill>
              </a:rPr>
            </a:br>
            <a:r>
              <a:rPr lang="en-US" sz="900" dirty="0">
                <a:solidFill>
                  <a:schemeClr val="bg1"/>
                </a:solidFill>
              </a:rPr>
              <a:t>Analytics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B9A57CC-C944-4263-BA82-E4693076633C}"/>
              </a:ext>
            </a:extLst>
          </p:cNvPr>
          <p:cNvSpPr txBox="1"/>
          <p:nvPr/>
        </p:nvSpPr>
        <p:spPr>
          <a:xfrm>
            <a:off x="1957988" y="3809795"/>
            <a:ext cx="1358065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algn="ctr">
              <a:defRPr sz="10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685800"/>
            <a:r>
              <a:rPr lang="en-US" sz="900" dirty="0">
                <a:solidFill>
                  <a:schemeClr val="bg1"/>
                </a:solidFill>
              </a:rPr>
              <a:t>Notification, Alerts &amp; </a:t>
            </a:r>
          </a:p>
          <a:p>
            <a:pPr defTabSz="685800"/>
            <a:r>
              <a:rPr lang="en-US" sz="900" dirty="0">
                <a:solidFill>
                  <a:schemeClr val="bg1"/>
                </a:solidFill>
              </a:rPr>
              <a:t>Workflow integration</a:t>
            </a:r>
          </a:p>
        </p:txBody>
      </p:sp>
      <p:pic>
        <p:nvPicPr>
          <p:cNvPr id="25" name="Graphic 24">
            <a:extLst>
              <a:ext uri="{FF2B5EF4-FFF2-40B4-BE49-F238E27FC236}">
                <a16:creationId xmlns:a16="http://schemas.microsoft.com/office/drawing/2014/main" id="{672167B6-FE4B-4B59-AEE4-F729F39BF6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8352" y="957422"/>
            <a:ext cx="774527" cy="831200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E6E84474-9EDF-4929-BC6D-DDDC9DAB2A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84425" y="979696"/>
            <a:ext cx="928688" cy="785813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F1802E32-4203-43AD-B701-C9812659A4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57569" y="1026853"/>
            <a:ext cx="282020" cy="267403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E82CBDD3-AF0B-43EF-B95F-7C3C363931A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3054" y="2814600"/>
            <a:ext cx="172678" cy="113810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63BD39B1-85A3-4F67-BFF2-5B0D33AFB89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9177" y="2017765"/>
            <a:ext cx="172678" cy="113810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id="{54AB3C8E-499A-47D5-8CDC-54D875F9230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068384" y="3034047"/>
            <a:ext cx="1050131" cy="74295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id="{9E273E5C-5DFB-4C64-9AB5-8A1819FF225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08245" y="3040339"/>
            <a:ext cx="1050131" cy="742950"/>
          </a:xfrm>
          <a:prstGeom prst="rect">
            <a:avLst/>
          </a:prstGeom>
        </p:spPr>
      </p:pic>
      <p:grpSp>
        <p:nvGrpSpPr>
          <p:cNvPr id="53" name="Group 52">
            <a:extLst>
              <a:ext uri="{FF2B5EF4-FFF2-40B4-BE49-F238E27FC236}">
                <a16:creationId xmlns:a16="http://schemas.microsoft.com/office/drawing/2014/main" id="{03D96EBF-6A58-4923-A927-49E46ACDFC9B}"/>
              </a:ext>
            </a:extLst>
          </p:cNvPr>
          <p:cNvGrpSpPr/>
          <p:nvPr/>
        </p:nvGrpSpPr>
        <p:grpSpPr>
          <a:xfrm>
            <a:off x="1722317" y="2276725"/>
            <a:ext cx="586397" cy="410256"/>
            <a:chOff x="3706751" y="3077258"/>
            <a:chExt cx="771419" cy="733509"/>
          </a:xfrm>
        </p:grpSpPr>
        <p:sp>
          <p:nvSpPr>
            <p:cNvPr id="54" name="Rectangle: Top Corners Rounded 53">
              <a:extLst>
                <a:ext uri="{FF2B5EF4-FFF2-40B4-BE49-F238E27FC236}">
                  <a16:creationId xmlns:a16="http://schemas.microsoft.com/office/drawing/2014/main" id="{416ED3B4-15A6-4D55-B8CF-CC52CD772516}"/>
                </a:ext>
              </a:extLst>
            </p:cNvPr>
            <p:cNvSpPr/>
            <p:nvPr/>
          </p:nvSpPr>
          <p:spPr>
            <a:xfrm>
              <a:off x="3745064" y="3077258"/>
              <a:ext cx="695739" cy="733509"/>
            </a:xfrm>
            <a:prstGeom prst="round2SameRect">
              <a:avLst>
                <a:gd name="adj1" fmla="val 16667"/>
                <a:gd name="adj2" fmla="val 7514"/>
              </a:avLst>
            </a:prstGeom>
            <a:solidFill>
              <a:srgbClr val="00B0F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5" name="Picture 2" descr="Machine Learning solutions in AWS Marketplace">
              <a:extLst>
                <a:ext uri="{FF2B5EF4-FFF2-40B4-BE49-F238E27FC236}">
                  <a16:creationId xmlns:a16="http://schemas.microsoft.com/office/drawing/2014/main" id="{E6532F31-1E76-4B7B-9E34-7BA8F9FDEE1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6751" y="3357218"/>
              <a:ext cx="771419" cy="4535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" name="Google Shape;32;p4" descr="A picture containing fence&#10;&#10;Description automatically generated">
              <a:extLst>
                <a:ext uri="{FF2B5EF4-FFF2-40B4-BE49-F238E27FC236}">
                  <a16:creationId xmlns:a16="http://schemas.microsoft.com/office/drawing/2014/main" id="{AA72E09C-06EF-43BE-AE29-268BD8069070}"/>
                </a:ext>
              </a:extLst>
            </p:cNvPr>
            <p:cNvPicPr preferRelativeResize="0"/>
            <p:nvPr/>
          </p:nvPicPr>
          <p:blipFill rotWithShape="1">
            <a:blip r:embed="rId13">
              <a:alphaModFix/>
            </a:blip>
            <a:srcRect/>
            <a:stretch/>
          </p:blipFill>
          <p:spPr>
            <a:xfrm>
              <a:off x="3812908" y="3077258"/>
              <a:ext cx="559107" cy="34077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8" name="Picture 17" descr="A close up of a logo&#10;&#10;Description automatically generated">
            <a:extLst>
              <a:ext uri="{FF2B5EF4-FFF2-40B4-BE49-F238E27FC236}">
                <a16:creationId xmlns:a16="http://schemas.microsoft.com/office/drawing/2014/main" id="{3E47C22E-7686-48CE-BDAE-2E364E54590C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2582" y="88892"/>
            <a:ext cx="811066" cy="559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978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Demo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689848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432EDB3-1F90-4D0F-BDC2-BD3619B8948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8943" y="-15240"/>
            <a:ext cx="8833967" cy="540000"/>
          </a:xfrm>
        </p:spPr>
        <p:txBody>
          <a:bodyPr/>
          <a:lstStyle/>
          <a:p>
            <a:r>
              <a:rPr lang="en-US" b="1" dirty="0"/>
              <a:t>Solution Overview</a:t>
            </a:r>
          </a:p>
        </p:txBody>
      </p:sp>
      <p:pic>
        <p:nvPicPr>
          <p:cNvPr id="139" name="Picture 138" descr="A close up of a logo&#10;&#10;Description automatically generated">
            <a:extLst>
              <a:ext uri="{FF2B5EF4-FFF2-40B4-BE49-F238E27FC236}">
                <a16:creationId xmlns:a16="http://schemas.microsoft.com/office/drawing/2014/main" id="{96871FC2-7FA1-4634-A94F-D7796CCE444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8381" y="-6902"/>
            <a:ext cx="811066" cy="55963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8AF1A29-6654-44D8-98FC-A1F6B0AE2C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943" y="689647"/>
            <a:ext cx="8646695" cy="392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733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8C858613-2173-4ED1-8F13-3E8866392019}"/>
              </a:ext>
            </a:extLst>
          </p:cNvPr>
          <p:cNvGrpSpPr/>
          <p:nvPr/>
        </p:nvGrpSpPr>
        <p:grpSpPr>
          <a:xfrm>
            <a:off x="2246376" y="2571750"/>
            <a:ext cx="1383792" cy="1187825"/>
            <a:chOff x="1174699" y="2412882"/>
            <a:chExt cx="1383792" cy="1187825"/>
          </a:xfrm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</p:grpSpPr>
        <p:sp>
          <p:nvSpPr>
            <p:cNvPr id="13" name="Hexagon 12">
              <a:extLst>
                <a:ext uri="{FF2B5EF4-FFF2-40B4-BE49-F238E27FC236}">
                  <a16:creationId xmlns:a16="http://schemas.microsoft.com/office/drawing/2014/main" id="{743D5BD2-B03D-48CA-8468-808423A0D91D}"/>
                </a:ext>
              </a:extLst>
            </p:cNvPr>
            <p:cNvSpPr/>
            <p:nvPr/>
          </p:nvSpPr>
          <p:spPr>
            <a:xfrm>
              <a:off x="1174699" y="2412882"/>
              <a:ext cx="1383792" cy="1187825"/>
            </a:xfrm>
            <a:prstGeom prst="hexagon">
              <a:avLst>
                <a:gd name="adj" fmla="val 25000"/>
                <a:gd name="vf" fmla="val 115470"/>
              </a:avLst>
            </a:prstGeom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p3d prstMaterial="metal">
              <a:bevelT w="88900" h="88900"/>
            </a:sp3d>
          </p:spPr>
          <p:style>
            <a:lnRef idx="1">
              <a:schemeClr val="accent5">
                <a:hueOff val="0"/>
                <a:satOff val="0"/>
                <a:lumOff val="0"/>
                <a:alphaOff val="0"/>
              </a:schemeClr>
            </a:lnRef>
            <a:fillRef idx="3">
              <a:schemeClr val="accent5">
                <a:hueOff val="0"/>
                <a:satOff val="0"/>
                <a:lumOff val="0"/>
                <a:alphaOff val="0"/>
              </a:schemeClr>
            </a:fillRef>
            <a:effectRef idx="2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4" name="Hexagon 4">
              <a:extLst>
                <a:ext uri="{FF2B5EF4-FFF2-40B4-BE49-F238E27FC236}">
                  <a16:creationId xmlns:a16="http://schemas.microsoft.com/office/drawing/2014/main" id="{857C9921-10A9-4B4D-A92C-309E7CCED39E}"/>
                </a:ext>
              </a:extLst>
            </p:cNvPr>
            <p:cNvSpPr txBox="1"/>
            <p:nvPr/>
          </p:nvSpPr>
          <p:spPr>
            <a:xfrm>
              <a:off x="1389000" y="2596835"/>
              <a:ext cx="955190" cy="819919"/>
            </a:xfrm>
            <a:prstGeom prst="rect">
              <a:avLst/>
            </a:prstGeom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p3d prstMaterial="metal">
              <a:bevelT w="88900" h="88900"/>
            </a:sp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31750" rIns="0" bIns="31750" numCol="1" spcCol="1270" anchor="ctr" anchorCtr="0">
              <a:noAutofit/>
            </a:bodyPr>
            <a:lstStyle/>
            <a:p>
              <a:pPr marL="0" lvl="0" indent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2500" kern="1200">
                <a:solidFill>
                  <a:schemeClr val="accent1">
                    <a:lumMod val="10000"/>
                  </a:schemeClr>
                </a:solidFill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2FD9502A-0C83-4DB3-8ACE-95AF3BD376B3}"/>
              </a:ext>
            </a:extLst>
          </p:cNvPr>
          <p:cNvGrpSpPr/>
          <p:nvPr/>
        </p:nvGrpSpPr>
        <p:grpSpPr>
          <a:xfrm>
            <a:off x="3419856" y="1916971"/>
            <a:ext cx="1383792" cy="1187825"/>
            <a:chOff x="2348179" y="1758103"/>
            <a:chExt cx="1383792" cy="1187825"/>
          </a:xfrm>
          <a:solidFill>
            <a:schemeClr val="accent3">
              <a:lumMod val="60000"/>
              <a:lumOff val="40000"/>
            </a:schemeClr>
          </a:solidFill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</p:grpSpPr>
        <p:sp>
          <p:nvSpPr>
            <p:cNvPr id="11" name="Hexagon 10">
              <a:extLst>
                <a:ext uri="{FF2B5EF4-FFF2-40B4-BE49-F238E27FC236}">
                  <a16:creationId xmlns:a16="http://schemas.microsoft.com/office/drawing/2014/main" id="{AFD90101-59C0-4778-BFBC-0680D2E17723}"/>
                </a:ext>
              </a:extLst>
            </p:cNvPr>
            <p:cNvSpPr/>
            <p:nvPr/>
          </p:nvSpPr>
          <p:spPr>
            <a:xfrm>
              <a:off x="2348179" y="1758103"/>
              <a:ext cx="1383792" cy="1187825"/>
            </a:xfrm>
            <a:prstGeom prst="hexagon">
              <a:avLst>
                <a:gd name="adj" fmla="val 25000"/>
                <a:gd name="vf" fmla="val 115470"/>
              </a:avLst>
            </a:prstGeom>
            <a:grpFill/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p3d prstMaterial="metal">
              <a:bevelT w="88900" h="88900"/>
            </a:sp3d>
          </p:spPr>
          <p:style>
            <a:lnRef idx="1">
              <a:schemeClr val="accent5">
                <a:hueOff val="4658199"/>
                <a:satOff val="3307"/>
                <a:lumOff val="-2091"/>
                <a:alphaOff val="0"/>
              </a:schemeClr>
            </a:lnRef>
            <a:fillRef idx="3">
              <a:schemeClr val="accent5">
                <a:hueOff val="4658199"/>
                <a:satOff val="3307"/>
                <a:lumOff val="-2091"/>
                <a:alphaOff val="0"/>
              </a:schemeClr>
            </a:fillRef>
            <a:effectRef idx="2">
              <a:schemeClr val="accent5">
                <a:hueOff val="4658199"/>
                <a:satOff val="3307"/>
                <a:lumOff val="-2091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2" name="Hexagon 6">
              <a:extLst>
                <a:ext uri="{FF2B5EF4-FFF2-40B4-BE49-F238E27FC236}">
                  <a16:creationId xmlns:a16="http://schemas.microsoft.com/office/drawing/2014/main" id="{B5D677A7-459C-4084-9E19-6E8B92A982C6}"/>
                </a:ext>
              </a:extLst>
            </p:cNvPr>
            <p:cNvSpPr txBox="1"/>
            <p:nvPr/>
          </p:nvSpPr>
          <p:spPr>
            <a:xfrm>
              <a:off x="2562480" y="1942056"/>
              <a:ext cx="955190" cy="819919"/>
            </a:xfrm>
            <a:prstGeom prst="rect">
              <a:avLst/>
            </a:prstGeom>
            <a:grpFill/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p3d prstMaterial="metal">
              <a:bevelT w="88900" h="88900"/>
            </a:sp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31750" rIns="0" bIns="31750" numCol="1" spcCol="1270" anchor="ctr" anchorCtr="0">
              <a:noAutofit/>
            </a:bodyPr>
            <a:lstStyle/>
            <a:p>
              <a:pPr marL="0" lvl="0" indent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2500" kern="1200">
                <a:solidFill>
                  <a:schemeClr val="accent1">
                    <a:lumMod val="10000"/>
                  </a:schemeClr>
                </a:solidFill>
              </a:endParaRPr>
            </a:p>
          </p:txBody>
        </p:sp>
      </p:grpSp>
      <p:sp>
        <p:nvSpPr>
          <p:cNvPr id="9" name="Hexagon 8">
            <a:extLst>
              <a:ext uri="{FF2B5EF4-FFF2-40B4-BE49-F238E27FC236}">
                <a16:creationId xmlns:a16="http://schemas.microsoft.com/office/drawing/2014/main" id="{1925CEB4-A883-43F0-8F8D-2CEAF43CA4D6}"/>
              </a:ext>
            </a:extLst>
          </p:cNvPr>
          <p:cNvSpPr/>
          <p:nvPr/>
        </p:nvSpPr>
        <p:spPr>
          <a:xfrm>
            <a:off x="2246376" y="1276938"/>
            <a:ext cx="1383792" cy="1187825"/>
          </a:xfrm>
          <a:prstGeom prst="hexagon">
            <a:avLst>
              <a:gd name="adj" fmla="val 25000"/>
              <a:gd name="vf" fmla="val 115470"/>
            </a:avLst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1">
            <a:schemeClr val="accent5">
              <a:hueOff val="9316399"/>
              <a:satOff val="6615"/>
              <a:lumOff val="-4183"/>
              <a:alphaOff val="0"/>
            </a:schemeClr>
          </a:lnRef>
          <a:fillRef idx="3">
            <a:schemeClr val="accent5">
              <a:hueOff val="9316399"/>
              <a:satOff val="6615"/>
              <a:lumOff val="-4183"/>
              <a:alphaOff val="0"/>
            </a:schemeClr>
          </a:fillRef>
          <a:effectRef idx="2">
            <a:schemeClr val="accent5">
              <a:hueOff val="9316399"/>
              <a:satOff val="6615"/>
              <a:lumOff val="-4183"/>
              <a:alphaOff val="0"/>
            </a:schemeClr>
          </a:effectRef>
          <a:fontRef idx="minor">
            <a:schemeClr val="lt1"/>
          </a:fontRef>
        </p:style>
      </p:sp>
      <p:sp>
        <p:nvSpPr>
          <p:cNvPr id="7" name="Hexagon 6">
            <a:extLst>
              <a:ext uri="{FF2B5EF4-FFF2-40B4-BE49-F238E27FC236}">
                <a16:creationId xmlns:a16="http://schemas.microsoft.com/office/drawing/2014/main" id="{5A6A054D-B00F-42F7-AD5E-FD781DF282F0}"/>
              </a:ext>
            </a:extLst>
          </p:cNvPr>
          <p:cNvSpPr/>
          <p:nvPr/>
        </p:nvSpPr>
        <p:spPr>
          <a:xfrm>
            <a:off x="4599432" y="1275056"/>
            <a:ext cx="1383792" cy="1187825"/>
          </a:xfrm>
          <a:prstGeom prst="hexagon">
            <a:avLst>
              <a:gd name="adj" fmla="val 25000"/>
              <a:gd name="vf" fmla="val 115470"/>
            </a:avLst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1">
            <a:schemeClr val="accent5">
              <a:hueOff val="13974598"/>
              <a:satOff val="9922"/>
              <a:lumOff val="-6274"/>
              <a:alphaOff val="0"/>
            </a:schemeClr>
          </a:lnRef>
          <a:fillRef idx="3">
            <a:schemeClr val="accent5">
              <a:hueOff val="13974598"/>
              <a:satOff val="9922"/>
              <a:lumOff val="-6274"/>
              <a:alphaOff val="0"/>
            </a:schemeClr>
          </a:fillRef>
          <a:effectRef idx="2">
            <a:schemeClr val="accent5">
              <a:hueOff val="13974598"/>
              <a:satOff val="9922"/>
              <a:lumOff val="-6274"/>
              <a:alphaOff val="0"/>
            </a:schemeClr>
          </a:effectRef>
          <a:fontRef idx="minor">
            <a:schemeClr val="lt1"/>
          </a:fontRef>
        </p:style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9837A00-53DC-4B23-8CCA-7CA76BA344E6}"/>
              </a:ext>
            </a:extLst>
          </p:cNvPr>
          <p:cNvGrpSpPr/>
          <p:nvPr/>
        </p:nvGrpSpPr>
        <p:grpSpPr>
          <a:xfrm>
            <a:off x="4599432" y="2571750"/>
            <a:ext cx="1383792" cy="1187825"/>
            <a:chOff x="2348179" y="1758103"/>
            <a:chExt cx="1383792" cy="1187825"/>
          </a:xfrm>
          <a:solidFill>
            <a:schemeClr val="bg2">
              <a:lumMod val="60000"/>
              <a:lumOff val="40000"/>
            </a:schemeClr>
          </a:solidFill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</p:grpSpPr>
        <p:sp>
          <p:nvSpPr>
            <p:cNvPr id="16" name="Hexagon 15">
              <a:extLst>
                <a:ext uri="{FF2B5EF4-FFF2-40B4-BE49-F238E27FC236}">
                  <a16:creationId xmlns:a16="http://schemas.microsoft.com/office/drawing/2014/main" id="{DC79BE26-50D3-4D76-8608-C9717E393401}"/>
                </a:ext>
              </a:extLst>
            </p:cNvPr>
            <p:cNvSpPr/>
            <p:nvPr/>
          </p:nvSpPr>
          <p:spPr>
            <a:xfrm>
              <a:off x="2348179" y="1758103"/>
              <a:ext cx="1383792" cy="1187825"/>
            </a:xfrm>
            <a:prstGeom prst="hexagon">
              <a:avLst>
                <a:gd name="adj" fmla="val 25000"/>
                <a:gd name="vf" fmla="val 115470"/>
              </a:avLst>
            </a:prstGeom>
            <a:grpFill/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p3d prstMaterial="metal">
              <a:bevelT w="88900" h="88900"/>
            </a:sp3d>
          </p:spPr>
          <p:style>
            <a:lnRef idx="1">
              <a:schemeClr val="accent5">
                <a:hueOff val="4658199"/>
                <a:satOff val="3307"/>
                <a:lumOff val="-2091"/>
                <a:alphaOff val="0"/>
              </a:schemeClr>
            </a:lnRef>
            <a:fillRef idx="3">
              <a:schemeClr val="accent5">
                <a:hueOff val="4658199"/>
                <a:satOff val="3307"/>
                <a:lumOff val="-2091"/>
                <a:alphaOff val="0"/>
              </a:schemeClr>
            </a:fillRef>
            <a:effectRef idx="2">
              <a:schemeClr val="accent5">
                <a:hueOff val="4658199"/>
                <a:satOff val="3307"/>
                <a:lumOff val="-2091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" name="Hexagon 6">
              <a:extLst>
                <a:ext uri="{FF2B5EF4-FFF2-40B4-BE49-F238E27FC236}">
                  <a16:creationId xmlns:a16="http://schemas.microsoft.com/office/drawing/2014/main" id="{425C297F-9068-4B50-9949-F1B632110926}"/>
                </a:ext>
              </a:extLst>
            </p:cNvPr>
            <p:cNvSpPr txBox="1"/>
            <p:nvPr/>
          </p:nvSpPr>
          <p:spPr>
            <a:xfrm>
              <a:off x="2562480" y="1942056"/>
              <a:ext cx="955190" cy="819919"/>
            </a:xfrm>
            <a:prstGeom prst="rect">
              <a:avLst/>
            </a:prstGeom>
            <a:grpFill/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p3d prstMaterial="metal">
              <a:bevelT w="88900" h="88900"/>
            </a:sp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31750" rIns="0" bIns="31750" numCol="1" spcCol="1270" anchor="ctr" anchorCtr="0">
              <a:noAutofit/>
            </a:bodyPr>
            <a:lstStyle/>
            <a:p>
              <a:pPr marL="0" lvl="0" indent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2500" kern="1200">
                <a:solidFill>
                  <a:schemeClr val="accent1">
                    <a:lumMod val="10000"/>
                  </a:schemeClr>
                </a:solidFill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25EB363-C121-4748-AF48-144DBFE754B2}"/>
              </a:ext>
            </a:extLst>
          </p:cNvPr>
          <p:cNvGrpSpPr/>
          <p:nvPr/>
        </p:nvGrpSpPr>
        <p:grpSpPr>
          <a:xfrm>
            <a:off x="3429941" y="3211783"/>
            <a:ext cx="1383792" cy="1187825"/>
            <a:chOff x="2348179" y="1758103"/>
            <a:chExt cx="1383792" cy="1187825"/>
          </a:xfrm>
          <a:solidFill>
            <a:srgbClr val="FF3300"/>
          </a:solidFill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</p:grpSpPr>
        <p:sp>
          <p:nvSpPr>
            <p:cNvPr id="19" name="Hexagon 18">
              <a:extLst>
                <a:ext uri="{FF2B5EF4-FFF2-40B4-BE49-F238E27FC236}">
                  <a16:creationId xmlns:a16="http://schemas.microsoft.com/office/drawing/2014/main" id="{B36D5C39-F585-4216-93CE-3F71422BFF40}"/>
                </a:ext>
              </a:extLst>
            </p:cNvPr>
            <p:cNvSpPr/>
            <p:nvPr/>
          </p:nvSpPr>
          <p:spPr>
            <a:xfrm>
              <a:off x="2348179" y="1758103"/>
              <a:ext cx="1383792" cy="1187825"/>
            </a:xfrm>
            <a:prstGeom prst="hexagon">
              <a:avLst>
                <a:gd name="adj" fmla="val 25000"/>
                <a:gd name="vf" fmla="val 115470"/>
              </a:avLst>
            </a:prstGeom>
            <a:grpFill/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p3d prstMaterial="metal">
              <a:bevelT w="88900" h="88900"/>
            </a:sp3d>
          </p:spPr>
          <p:style>
            <a:lnRef idx="1">
              <a:schemeClr val="accent5">
                <a:hueOff val="4658199"/>
                <a:satOff val="3307"/>
                <a:lumOff val="-2091"/>
                <a:alphaOff val="0"/>
              </a:schemeClr>
            </a:lnRef>
            <a:fillRef idx="3">
              <a:schemeClr val="accent5">
                <a:hueOff val="4658199"/>
                <a:satOff val="3307"/>
                <a:lumOff val="-2091"/>
                <a:alphaOff val="0"/>
              </a:schemeClr>
            </a:fillRef>
            <a:effectRef idx="2">
              <a:schemeClr val="accent5">
                <a:hueOff val="4658199"/>
                <a:satOff val="3307"/>
                <a:lumOff val="-2091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0" name="Hexagon 6">
              <a:extLst>
                <a:ext uri="{FF2B5EF4-FFF2-40B4-BE49-F238E27FC236}">
                  <a16:creationId xmlns:a16="http://schemas.microsoft.com/office/drawing/2014/main" id="{0B37162D-A477-4FF2-AEEC-A06FEA21704A}"/>
                </a:ext>
              </a:extLst>
            </p:cNvPr>
            <p:cNvSpPr txBox="1"/>
            <p:nvPr/>
          </p:nvSpPr>
          <p:spPr>
            <a:xfrm>
              <a:off x="2562480" y="1942056"/>
              <a:ext cx="955190" cy="819919"/>
            </a:xfrm>
            <a:prstGeom prst="rect">
              <a:avLst/>
            </a:prstGeom>
            <a:grpFill/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p3d prstMaterial="metal">
              <a:bevelT w="88900" h="88900"/>
            </a:sp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31750" rIns="0" bIns="31750" numCol="1" spcCol="1270" anchor="ctr" anchorCtr="0">
              <a:noAutofit/>
            </a:bodyPr>
            <a:lstStyle/>
            <a:p>
              <a:pPr marL="0" lvl="0" indent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2500" kern="1200">
                <a:solidFill>
                  <a:schemeClr val="accent1">
                    <a:lumMod val="10000"/>
                  </a:schemeClr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0FD2734-FB02-41DD-A298-750F65902893}"/>
              </a:ext>
            </a:extLst>
          </p:cNvPr>
          <p:cNvGrpSpPr/>
          <p:nvPr/>
        </p:nvGrpSpPr>
        <p:grpSpPr>
          <a:xfrm>
            <a:off x="1062811" y="1916300"/>
            <a:ext cx="1383792" cy="1187825"/>
            <a:chOff x="2348179" y="1758103"/>
            <a:chExt cx="1383792" cy="1187825"/>
          </a:xfrm>
          <a:solidFill>
            <a:schemeClr val="accent1">
              <a:lumMod val="50000"/>
            </a:schemeClr>
          </a:solidFill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</p:grpSpPr>
        <p:sp>
          <p:nvSpPr>
            <p:cNvPr id="22" name="Hexagon 21">
              <a:extLst>
                <a:ext uri="{FF2B5EF4-FFF2-40B4-BE49-F238E27FC236}">
                  <a16:creationId xmlns:a16="http://schemas.microsoft.com/office/drawing/2014/main" id="{0BCA5292-2239-425B-8494-3E7924BA4ED1}"/>
                </a:ext>
              </a:extLst>
            </p:cNvPr>
            <p:cNvSpPr/>
            <p:nvPr/>
          </p:nvSpPr>
          <p:spPr>
            <a:xfrm>
              <a:off x="2348179" y="1758103"/>
              <a:ext cx="1383792" cy="1187825"/>
            </a:xfrm>
            <a:prstGeom prst="hexagon">
              <a:avLst>
                <a:gd name="adj" fmla="val 25000"/>
                <a:gd name="vf" fmla="val 115470"/>
              </a:avLst>
            </a:prstGeom>
            <a:grpFill/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p3d prstMaterial="metal">
              <a:bevelT w="88900" h="88900"/>
            </a:sp3d>
          </p:spPr>
          <p:style>
            <a:lnRef idx="1">
              <a:schemeClr val="accent5">
                <a:hueOff val="4658199"/>
                <a:satOff val="3307"/>
                <a:lumOff val="-2091"/>
                <a:alphaOff val="0"/>
              </a:schemeClr>
            </a:lnRef>
            <a:fillRef idx="3">
              <a:schemeClr val="accent5">
                <a:hueOff val="4658199"/>
                <a:satOff val="3307"/>
                <a:lumOff val="-2091"/>
                <a:alphaOff val="0"/>
              </a:schemeClr>
            </a:fillRef>
            <a:effectRef idx="2">
              <a:schemeClr val="accent5">
                <a:hueOff val="4658199"/>
                <a:satOff val="3307"/>
                <a:lumOff val="-2091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3" name="Hexagon 6">
              <a:extLst>
                <a:ext uri="{FF2B5EF4-FFF2-40B4-BE49-F238E27FC236}">
                  <a16:creationId xmlns:a16="http://schemas.microsoft.com/office/drawing/2014/main" id="{53C3B42A-9009-4097-A6C1-3EA7B2435EBE}"/>
                </a:ext>
              </a:extLst>
            </p:cNvPr>
            <p:cNvSpPr txBox="1"/>
            <p:nvPr/>
          </p:nvSpPr>
          <p:spPr>
            <a:xfrm>
              <a:off x="2562480" y="1942056"/>
              <a:ext cx="955190" cy="819919"/>
            </a:xfrm>
            <a:prstGeom prst="rect">
              <a:avLst/>
            </a:prstGeom>
            <a:grpFill/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p3d prstMaterial="metal">
              <a:bevelT w="88900" h="88900"/>
            </a:sp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31750" rIns="0" bIns="31750" numCol="1" spcCol="1270" anchor="ctr" anchorCtr="0">
              <a:noAutofit/>
            </a:bodyPr>
            <a:lstStyle/>
            <a:p>
              <a:pPr marL="0" lvl="0" indent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2500" kern="1200">
                <a:solidFill>
                  <a:schemeClr val="accent1">
                    <a:lumMod val="10000"/>
                  </a:schemeClr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E6822B1-7150-42F9-A383-6BBA8FA58FE2}"/>
              </a:ext>
            </a:extLst>
          </p:cNvPr>
          <p:cNvGrpSpPr/>
          <p:nvPr/>
        </p:nvGrpSpPr>
        <p:grpSpPr>
          <a:xfrm>
            <a:off x="5776901" y="1923403"/>
            <a:ext cx="1383792" cy="1187825"/>
            <a:chOff x="2348179" y="1758103"/>
            <a:chExt cx="1383792" cy="1187825"/>
          </a:xfrm>
          <a:solidFill>
            <a:schemeClr val="bg2">
              <a:lumMod val="20000"/>
              <a:lumOff val="80000"/>
            </a:schemeClr>
          </a:solidFill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</p:grpSpPr>
        <p:sp>
          <p:nvSpPr>
            <p:cNvPr id="25" name="Hexagon 24">
              <a:extLst>
                <a:ext uri="{FF2B5EF4-FFF2-40B4-BE49-F238E27FC236}">
                  <a16:creationId xmlns:a16="http://schemas.microsoft.com/office/drawing/2014/main" id="{97EDB481-2751-4472-B04B-84B50C63CBB3}"/>
                </a:ext>
              </a:extLst>
            </p:cNvPr>
            <p:cNvSpPr/>
            <p:nvPr/>
          </p:nvSpPr>
          <p:spPr>
            <a:xfrm>
              <a:off x="2348179" y="1758103"/>
              <a:ext cx="1383792" cy="1187825"/>
            </a:xfrm>
            <a:prstGeom prst="hexagon">
              <a:avLst>
                <a:gd name="adj" fmla="val 25000"/>
                <a:gd name="vf" fmla="val 115470"/>
              </a:avLst>
            </a:prstGeom>
            <a:grpFill/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p3d prstMaterial="metal">
              <a:bevelT w="88900" h="88900"/>
            </a:sp3d>
          </p:spPr>
          <p:style>
            <a:lnRef idx="1">
              <a:schemeClr val="accent5">
                <a:hueOff val="4658199"/>
                <a:satOff val="3307"/>
                <a:lumOff val="-2091"/>
                <a:alphaOff val="0"/>
              </a:schemeClr>
            </a:lnRef>
            <a:fillRef idx="3">
              <a:schemeClr val="accent5">
                <a:hueOff val="4658199"/>
                <a:satOff val="3307"/>
                <a:lumOff val="-2091"/>
                <a:alphaOff val="0"/>
              </a:schemeClr>
            </a:fillRef>
            <a:effectRef idx="2">
              <a:schemeClr val="accent5">
                <a:hueOff val="4658199"/>
                <a:satOff val="3307"/>
                <a:lumOff val="-2091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6" name="Hexagon 6">
              <a:extLst>
                <a:ext uri="{FF2B5EF4-FFF2-40B4-BE49-F238E27FC236}">
                  <a16:creationId xmlns:a16="http://schemas.microsoft.com/office/drawing/2014/main" id="{284B00FD-2D1E-4724-B01B-E7686C366CA0}"/>
                </a:ext>
              </a:extLst>
            </p:cNvPr>
            <p:cNvSpPr txBox="1"/>
            <p:nvPr/>
          </p:nvSpPr>
          <p:spPr>
            <a:xfrm>
              <a:off x="2562480" y="1942056"/>
              <a:ext cx="955190" cy="819919"/>
            </a:xfrm>
            <a:prstGeom prst="rect">
              <a:avLst/>
            </a:prstGeom>
            <a:grpFill/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p3d prstMaterial="metal">
              <a:bevelT w="88900" h="88900"/>
            </a:sp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31750" rIns="0" bIns="31750" numCol="1" spcCol="1270" anchor="ctr" anchorCtr="0">
              <a:noAutofit/>
            </a:bodyPr>
            <a:lstStyle/>
            <a:p>
              <a:pPr marL="0" lvl="0" indent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2500" kern="1200">
                <a:solidFill>
                  <a:schemeClr val="accent1">
                    <a:lumMod val="10000"/>
                  </a:schemeClr>
                </a:solidFill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5E7EF1D-EB92-4ACD-B4D6-6C7073409DC9}"/>
              </a:ext>
            </a:extLst>
          </p:cNvPr>
          <p:cNvGrpSpPr/>
          <p:nvPr/>
        </p:nvGrpSpPr>
        <p:grpSpPr>
          <a:xfrm>
            <a:off x="1048587" y="3211783"/>
            <a:ext cx="1383792" cy="1187825"/>
            <a:chOff x="2348179" y="1758103"/>
            <a:chExt cx="1383792" cy="1187825"/>
          </a:xfrm>
          <a:solidFill>
            <a:schemeClr val="accent3">
              <a:lumMod val="40000"/>
              <a:lumOff val="60000"/>
            </a:schemeClr>
          </a:solidFill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</p:grpSpPr>
        <p:sp>
          <p:nvSpPr>
            <p:cNvPr id="28" name="Hexagon 27">
              <a:extLst>
                <a:ext uri="{FF2B5EF4-FFF2-40B4-BE49-F238E27FC236}">
                  <a16:creationId xmlns:a16="http://schemas.microsoft.com/office/drawing/2014/main" id="{B88E605A-9244-4328-BFF3-B5803D9D81E9}"/>
                </a:ext>
              </a:extLst>
            </p:cNvPr>
            <p:cNvSpPr/>
            <p:nvPr/>
          </p:nvSpPr>
          <p:spPr>
            <a:xfrm>
              <a:off x="2348179" y="1758103"/>
              <a:ext cx="1383792" cy="1187825"/>
            </a:xfrm>
            <a:prstGeom prst="hexagon">
              <a:avLst>
                <a:gd name="adj" fmla="val 25000"/>
                <a:gd name="vf" fmla="val 115470"/>
              </a:avLst>
            </a:prstGeom>
            <a:grpFill/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p3d prstMaterial="metal">
              <a:bevelT w="88900" h="88900"/>
            </a:sp3d>
          </p:spPr>
          <p:style>
            <a:lnRef idx="1">
              <a:schemeClr val="accent5">
                <a:hueOff val="4658199"/>
                <a:satOff val="3307"/>
                <a:lumOff val="-2091"/>
                <a:alphaOff val="0"/>
              </a:schemeClr>
            </a:lnRef>
            <a:fillRef idx="3">
              <a:schemeClr val="accent5">
                <a:hueOff val="4658199"/>
                <a:satOff val="3307"/>
                <a:lumOff val="-2091"/>
                <a:alphaOff val="0"/>
              </a:schemeClr>
            </a:fillRef>
            <a:effectRef idx="2">
              <a:schemeClr val="accent5">
                <a:hueOff val="4658199"/>
                <a:satOff val="3307"/>
                <a:lumOff val="-2091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9" name="Hexagon 6">
              <a:extLst>
                <a:ext uri="{FF2B5EF4-FFF2-40B4-BE49-F238E27FC236}">
                  <a16:creationId xmlns:a16="http://schemas.microsoft.com/office/drawing/2014/main" id="{0A6209F0-2918-489D-9F17-CE3C62A7DE00}"/>
                </a:ext>
              </a:extLst>
            </p:cNvPr>
            <p:cNvSpPr txBox="1"/>
            <p:nvPr/>
          </p:nvSpPr>
          <p:spPr>
            <a:xfrm>
              <a:off x="2562480" y="1942056"/>
              <a:ext cx="955190" cy="819919"/>
            </a:xfrm>
            <a:prstGeom prst="rect">
              <a:avLst/>
            </a:prstGeom>
            <a:grpFill/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p3d prstMaterial="metal">
              <a:bevelT w="88900" h="88900"/>
            </a:sp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31750" rIns="0" bIns="31750" numCol="1" spcCol="1270" anchor="ctr" anchorCtr="0">
              <a:noAutofit/>
            </a:bodyPr>
            <a:lstStyle/>
            <a:p>
              <a:pPr marL="0" lvl="0" indent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2500" kern="1200">
                <a:solidFill>
                  <a:schemeClr val="accent1">
                    <a:lumMod val="10000"/>
                  </a:schemeClr>
                </a:solidFill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900B240-1372-4005-86CC-255B830B333B}"/>
              </a:ext>
            </a:extLst>
          </p:cNvPr>
          <p:cNvGrpSpPr/>
          <p:nvPr/>
        </p:nvGrpSpPr>
        <p:grpSpPr>
          <a:xfrm>
            <a:off x="2246376" y="3851816"/>
            <a:ext cx="1383792" cy="1187825"/>
            <a:chOff x="2348179" y="1758103"/>
            <a:chExt cx="1383792" cy="1187825"/>
          </a:xfrm>
          <a:solidFill>
            <a:schemeClr val="accent6"/>
          </a:solidFill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</p:grpSpPr>
        <p:sp>
          <p:nvSpPr>
            <p:cNvPr id="31" name="Hexagon 30">
              <a:extLst>
                <a:ext uri="{FF2B5EF4-FFF2-40B4-BE49-F238E27FC236}">
                  <a16:creationId xmlns:a16="http://schemas.microsoft.com/office/drawing/2014/main" id="{DDFF3CF7-88AB-4A20-BB78-47FBEA1D2E52}"/>
                </a:ext>
              </a:extLst>
            </p:cNvPr>
            <p:cNvSpPr/>
            <p:nvPr/>
          </p:nvSpPr>
          <p:spPr>
            <a:xfrm>
              <a:off x="2348179" y="1758103"/>
              <a:ext cx="1383792" cy="1187825"/>
            </a:xfrm>
            <a:prstGeom prst="hexagon">
              <a:avLst>
                <a:gd name="adj" fmla="val 25000"/>
                <a:gd name="vf" fmla="val 115470"/>
              </a:avLst>
            </a:prstGeom>
            <a:grpFill/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p3d prstMaterial="metal">
              <a:bevelT w="88900" h="88900"/>
            </a:sp3d>
          </p:spPr>
          <p:style>
            <a:lnRef idx="1">
              <a:schemeClr val="accent5">
                <a:hueOff val="4658199"/>
                <a:satOff val="3307"/>
                <a:lumOff val="-2091"/>
                <a:alphaOff val="0"/>
              </a:schemeClr>
            </a:lnRef>
            <a:fillRef idx="3">
              <a:schemeClr val="accent5">
                <a:hueOff val="4658199"/>
                <a:satOff val="3307"/>
                <a:lumOff val="-2091"/>
                <a:alphaOff val="0"/>
              </a:schemeClr>
            </a:fillRef>
            <a:effectRef idx="2">
              <a:schemeClr val="accent5">
                <a:hueOff val="4658199"/>
                <a:satOff val="3307"/>
                <a:lumOff val="-2091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2" name="Hexagon 6">
              <a:extLst>
                <a:ext uri="{FF2B5EF4-FFF2-40B4-BE49-F238E27FC236}">
                  <a16:creationId xmlns:a16="http://schemas.microsoft.com/office/drawing/2014/main" id="{E6BB98F1-BABC-4587-95EB-E8479C7E2EAC}"/>
                </a:ext>
              </a:extLst>
            </p:cNvPr>
            <p:cNvSpPr txBox="1"/>
            <p:nvPr/>
          </p:nvSpPr>
          <p:spPr>
            <a:xfrm>
              <a:off x="2562480" y="1942056"/>
              <a:ext cx="955190" cy="819919"/>
            </a:xfrm>
            <a:prstGeom prst="rect">
              <a:avLst/>
            </a:prstGeom>
            <a:grpFill/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p3d prstMaterial="metal">
              <a:bevelT w="88900" h="88900"/>
            </a:sp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31750" rIns="0" bIns="31750" numCol="1" spcCol="1270" anchor="ctr" anchorCtr="0">
              <a:noAutofit/>
            </a:bodyPr>
            <a:lstStyle/>
            <a:p>
              <a:pPr marL="0" lvl="0" indent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2500" kern="1200">
                <a:solidFill>
                  <a:schemeClr val="bg1"/>
                </a:solidFill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8E6A133-EAE1-4FD5-AFB4-D9C56648503A}"/>
              </a:ext>
            </a:extLst>
          </p:cNvPr>
          <p:cNvGrpSpPr/>
          <p:nvPr/>
        </p:nvGrpSpPr>
        <p:grpSpPr>
          <a:xfrm>
            <a:off x="4625153" y="3851816"/>
            <a:ext cx="1383792" cy="1187825"/>
            <a:chOff x="2348179" y="1758103"/>
            <a:chExt cx="1383792" cy="1187825"/>
          </a:xfrm>
          <a:solidFill>
            <a:schemeClr val="accent5"/>
          </a:solidFill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</p:grpSpPr>
        <p:sp>
          <p:nvSpPr>
            <p:cNvPr id="34" name="Hexagon 33">
              <a:extLst>
                <a:ext uri="{FF2B5EF4-FFF2-40B4-BE49-F238E27FC236}">
                  <a16:creationId xmlns:a16="http://schemas.microsoft.com/office/drawing/2014/main" id="{9227C643-925D-485F-87A0-B229432D4B72}"/>
                </a:ext>
              </a:extLst>
            </p:cNvPr>
            <p:cNvSpPr/>
            <p:nvPr/>
          </p:nvSpPr>
          <p:spPr>
            <a:xfrm>
              <a:off x="2348179" y="1758103"/>
              <a:ext cx="1383792" cy="1187825"/>
            </a:xfrm>
            <a:prstGeom prst="hexagon">
              <a:avLst>
                <a:gd name="adj" fmla="val 25000"/>
                <a:gd name="vf" fmla="val 115470"/>
              </a:avLst>
            </a:prstGeom>
            <a:grpFill/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p3d prstMaterial="metal">
              <a:bevelT w="88900" h="88900"/>
            </a:sp3d>
          </p:spPr>
          <p:style>
            <a:lnRef idx="1">
              <a:schemeClr val="accent5">
                <a:hueOff val="4658199"/>
                <a:satOff val="3307"/>
                <a:lumOff val="-2091"/>
                <a:alphaOff val="0"/>
              </a:schemeClr>
            </a:lnRef>
            <a:fillRef idx="3">
              <a:schemeClr val="accent5">
                <a:hueOff val="4658199"/>
                <a:satOff val="3307"/>
                <a:lumOff val="-2091"/>
                <a:alphaOff val="0"/>
              </a:schemeClr>
            </a:fillRef>
            <a:effectRef idx="2">
              <a:schemeClr val="accent5">
                <a:hueOff val="4658199"/>
                <a:satOff val="3307"/>
                <a:lumOff val="-2091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5" name="Hexagon 6">
              <a:extLst>
                <a:ext uri="{FF2B5EF4-FFF2-40B4-BE49-F238E27FC236}">
                  <a16:creationId xmlns:a16="http://schemas.microsoft.com/office/drawing/2014/main" id="{02B14357-6160-43ED-83F4-BD4E9DC1C294}"/>
                </a:ext>
              </a:extLst>
            </p:cNvPr>
            <p:cNvSpPr txBox="1"/>
            <p:nvPr/>
          </p:nvSpPr>
          <p:spPr>
            <a:xfrm>
              <a:off x="2562480" y="1942056"/>
              <a:ext cx="955190" cy="819919"/>
            </a:xfrm>
            <a:prstGeom prst="rect">
              <a:avLst/>
            </a:prstGeom>
            <a:grpFill/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p3d prstMaterial="metal">
              <a:bevelT w="88900" h="88900"/>
            </a:sp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31750" rIns="0" bIns="31750" numCol="1" spcCol="1270" anchor="ctr" anchorCtr="0">
              <a:noAutofit/>
            </a:bodyPr>
            <a:lstStyle/>
            <a:p>
              <a:pPr marL="0" lvl="0" indent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2500" kern="1200">
                <a:solidFill>
                  <a:schemeClr val="bg1"/>
                </a:solidFill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6EF255B-C3E0-477D-B9FF-3E9E7FDE2F1B}"/>
              </a:ext>
            </a:extLst>
          </p:cNvPr>
          <p:cNvGrpSpPr/>
          <p:nvPr/>
        </p:nvGrpSpPr>
        <p:grpSpPr>
          <a:xfrm>
            <a:off x="5808718" y="3211782"/>
            <a:ext cx="1383792" cy="1187825"/>
            <a:chOff x="2348179" y="1758103"/>
            <a:chExt cx="1383792" cy="1187825"/>
          </a:xfrm>
          <a:solidFill>
            <a:schemeClr val="accent1">
              <a:lumMod val="90000"/>
            </a:schemeClr>
          </a:solidFill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</p:grpSpPr>
        <p:sp>
          <p:nvSpPr>
            <p:cNvPr id="37" name="Hexagon 36">
              <a:extLst>
                <a:ext uri="{FF2B5EF4-FFF2-40B4-BE49-F238E27FC236}">
                  <a16:creationId xmlns:a16="http://schemas.microsoft.com/office/drawing/2014/main" id="{10A94A20-5AC4-469A-9FC2-E56D525017E0}"/>
                </a:ext>
              </a:extLst>
            </p:cNvPr>
            <p:cNvSpPr/>
            <p:nvPr/>
          </p:nvSpPr>
          <p:spPr>
            <a:xfrm>
              <a:off x="2348179" y="1758103"/>
              <a:ext cx="1383792" cy="1187825"/>
            </a:xfrm>
            <a:prstGeom prst="hexagon">
              <a:avLst>
                <a:gd name="adj" fmla="val 25000"/>
                <a:gd name="vf" fmla="val 115470"/>
              </a:avLst>
            </a:prstGeom>
            <a:grpFill/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p3d prstMaterial="metal">
              <a:bevelT w="88900" h="88900"/>
            </a:sp3d>
          </p:spPr>
          <p:style>
            <a:lnRef idx="1">
              <a:schemeClr val="accent5">
                <a:hueOff val="4658199"/>
                <a:satOff val="3307"/>
                <a:lumOff val="-2091"/>
                <a:alphaOff val="0"/>
              </a:schemeClr>
            </a:lnRef>
            <a:fillRef idx="3">
              <a:schemeClr val="accent5">
                <a:hueOff val="4658199"/>
                <a:satOff val="3307"/>
                <a:lumOff val="-2091"/>
                <a:alphaOff val="0"/>
              </a:schemeClr>
            </a:fillRef>
            <a:effectRef idx="2">
              <a:schemeClr val="accent5">
                <a:hueOff val="4658199"/>
                <a:satOff val="3307"/>
                <a:lumOff val="-2091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8" name="Hexagon 6">
              <a:extLst>
                <a:ext uri="{FF2B5EF4-FFF2-40B4-BE49-F238E27FC236}">
                  <a16:creationId xmlns:a16="http://schemas.microsoft.com/office/drawing/2014/main" id="{805BD350-43DD-461C-91C1-53939BA4D207}"/>
                </a:ext>
              </a:extLst>
            </p:cNvPr>
            <p:cNvSpPr txBox="1"/>
            <p:nvPr/>
          </p:nvSpPr>
          <p:spPr>
            <a:xfrm>
              <a:off x="2562480" y="1942056"/>
              <a:ext cx="955190" cy="819919"/>
            </a:xfrm>
            <a:prstGeom prst="rect">
              <a:avLst/>
            </a:prstGeom>
            <a:grpFill/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p3d prstMaterial="metal">
              <a:bevelT w="88900" h="88900"/>
            </a:sp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31750" rIns="0" bIns="31750" numCol="1" spcCol="1270" anchor="ctr" anchorCtr="0">
              <a:noAutofit/>
            </a:bodyPr>
            <a:lstStyle/>
            <a:p>
              <a:pPr marL="0" lvl="0" indent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2500" kern="1200">
                <a:solidFill>
                  <a:schemeClr val="accent1">
                    <a:lumMod val="10000"/>
                  </a:schemeClr>
                </a:solidFill>
              </a:endParaRP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F9E57DF5-CAD5-49C0-AEFF-17939E968580}"/>
              </a:ext>
            </a:extLst>
          </p:cNvPr>
          <p:cNvGrpSpPr/>
          <p:nvPr/>
        </p:nvGrpSpPr>
        <p:grpSpPr>
          <a:xfrm>
            <a:off x="3429941" y="620277"/>
            <a:ext cx="1383792" cy="1187825"/>
            <a:chOff x="2348179" y="1758103"/>
            <a:chExt cx="1383792" cy="1187825"/>
          </a:xfrm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</p:grpSpPr>
        <p:sp>
          <p:nvSpPr>
            <p:cNvPr id="40" name="Hexagon 39">
              <a:extLst>
                <a:ext uri="{FF2B5EF4-FFF2-40B4-BE49-F238E27FC236}">
                  <a16:creationId xmlns:a16="http://schemas.microsoft.com/office/drawing/2014/main" id="{4D7A830B-44D8-4545-BE21-72FF53C49033}"/>
                </a:ext>
              </a:extLst>
            </p:cNvPr>
            <p:cNvSpPr/>
            <p:nvPr/>
          </p:nvSpPr>
          <p:spPr>
            <a:xfrm>
              <a:off x="2348179" y="1758103"/>
              <a:ext cx="1383792" cy="1187825"/>
            </a:xfrm>
            <a:prstGeom prst="hexagon">
              <a:avLst>
                <a:gd name="adj" fmla="val 25000"/>
                <a:gd name="vf" fmla="val 115470"/>
              </a:avLst>
            </a:prstGeom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p3d prstMaterial="metal">
              <a:bevelT w="88900" h="88900"/>
            </a:sp3d>
          </p:spPr>
          <p:style>
            <a:lnRef idx="1">
              <a:schemeClr val="accent5">
                <a:hueOff val="4658199"/>
                <a:satOff val="3307"/>
                <a:lumOff val="-2091"/>
                <a:alphaOff val="0"/>
              </a:schemeClr>
            </a:lnRef>
            <a:fillRef idx="3">
              <a:schemeClr val="accent5">
                <a:hueOff val="4658199"/>
                <a:satOff val="3307"/>
                <a:lumOff val="-2091"/>
                <a:alphaOff val="0"/>
              </a:schemeClr>
            </a:fillRef>
            <a:effectRef idx="2">
              <a:schemeClr val="accent5">
                <a:hueOff val="4658199"/>
                <a:satOff val="3307"/>
                <a:lumOff val="-2091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1" name="Hexagon 6">
              <a:extLst>
                <a:ext uri="{FF2B5EF4-FFF2-40B4-BE49-F238E27FC236}">
                  <a16:creationId xmlns:a16="http://schemas.microsoft.com/office/drawing/2014/main" id="{25E34D8A-345E-4075-85EC-B351A724D9EA}"/>
                </a:ext>
              </a:extLst>
            </p:cNvPr>
            <p:cNvSpPr txBox="1"/>
            <p:nvPr/>
          </p:nvSpPr>
          <p:spPr>
            <a:xfrm>
              <a:off x="2562480" y="1942056"/>
              <a:ext cx="955190" cy="819919"/>
            </a:xfrm>
            <a:prstGeom prst="rect">
              <a:avLst/>
            </a:prstGeom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p3d prstMaterial="metal">
              <a:bevelT w="88900" h="88900"/>
            </a:sp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31750" rIns="0" bIns="31750" numCol="1" spcCol="1270" anchor="ctr" anchorCtr="0">
              <a:noAutofit/>
            </a:bodyPr>
            <a:lstStyle/>
            <a:p>
              <a:pPr marL="0" lvl="0" indent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2500" kern="1200">
                <a:solidFill>
                  <a:schemeClr val="accent1">
                    <a:lumMod val="10000"/>
                  </a:schemeClr>
                </a:solidFill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248BCB4C-955E-4431-B402-8216C181F7F6}"/>
              </a:ext>
            </a:extLst>
          </p:cNvPr>
          <p:cNvGrpSpPr/>
          <p:nvPr/>
        </p:nvGrpSpPr>
        <p:grpSpPr>
          <a:xfrm>
            <a:off x="1090959" y="629197"/>
            <a:ext cx="1383792" cy="1187825"/>
            <a:chOff x="2348179" y="1758103"/>
            <a:chExt cx="1383792" cy="1187825"/>
          </a:xfrm>
          <a:solidFill>
            <a:schemeClr val="accent6">
              <a:lumMod val="40000"/>
              <a:lumOff val="60000"/>
            </a:schemeClr>
          </a:solidFill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</p:grpSpPr>
        <p:sp>
          <p:nvSpPr>
            <p:cNvPr id="43" name="Hexagon 42">
              <a:extLst>
                <a:ext uri="{FF2B5EF4-FFF2-40B4-BE49-F238E27FC236}">
                  <a16:creationId xmlns:a16="http://schemas.microsoft.com/office/drawing/2014/main" id="{14FEAD0B-E1E5-4893-9DA8-4B1465AE83C6}"/>
                </a:ext>
              </a:extLst>
            </p:cNvPr>
            <p:cNvSpPr/>
            <p:nvPr/>
          </p:nvSpPr>
          <p:spPr>
            <a:xfrm>
              <a:off x="2348179" y="1758103"/>
              <a:ext cx="1383792" cy="1187825"/>
            </a:xfrm>
            <a:prstGeom prst="hexagon">
              <a:avLst>
                <a:gd name="adj" fmla="val 25000"/>
                <a:gd name="vf" fmla="val 115470"/>
              </a:avLst>
            </a:prstGeom>
            <a:grpFill/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p3d prstMaterial="metal">
              <a:bevelT w="88900" h="88900"/>
            </a:sp3d>
          </p:spPr>
          <p:style>
            <a:lnRef idx="1">
              <a:schemeClr val="accent5">
                <a:hueOff val="4658199"/>
                <a:satOff val="3307"/>
                <a:lumOff val="-2091"/>
                <a:alphaOff val="0"/>
              </a:schemeClr>
            </a:lnRef>
            <a:fillRef idx="3">
              <a:schemeClr val="accent5">
                <a:hueOff val="4658199"/>
                <a:satOff val="3307"/>
                <a:lumOff val="-2091"/>
                <a:alphaOff val="0"/>
              </a:schemeClr>
            </a:fillRef>
            <a:effectRef idx="2">
              <a:schemeClr val="accent5">
                <a:hueOff val="4658199"/>
                <a:satOff val="3307"/>
                <a:lumOff val="-2091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4" name="Hexagon 6">
              <a:extLst>
                <a:ext uri="{FF2B5EF4-FFF2-40B4-BE49-F238E27FC236}">
                  <a16:creationId xmlns:a16="http://schemas.microsoft.com/office/drawing/2014/main" id="{BAA7246F-4E2B-496F-8A20-A289242B413A}"/>
                </a:ext>
              </a:extLst>
            </p:cNvPr>
            <p:cNvSpPr txBox="1"/>
            <p:nvPr/>
          </p:nvSpPr>
          <p:spPr>
            <a:xfrm>
              <a:off x="2562480" y="1942056"/>
              <a:ext cx="955190" cy="819919"/>
            </a:xfrm>
            <a:prstGeom prst="rect">
              <a:avLst/>
            </a:prstGeom>
            <a:grpFill/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p3d prstMaterial="metal">
              <a:bevelT w="88900" h="88900"/>
            </a:sp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31750" rIns="0" bIns="31750" numCol="1" spcCol="1270" anchor="ctr" anchorCtr="0">
              <a:noAutofit/>
            </a:bodyPr>
            <a:lstStyle/>
            <a:p>
              <a:pPr marL="0" lvl="0" indent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2500" kern="1200">
                <a:solidFill>
                  <a:schemeClr val="accent1">
                    <a:lumMod val="10000"/>
                  </a:schemeClr>
                </a:solidFill>
              </a:endParaRP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20927D76-5EAB-4D97-A282-299AB83BAB4B}"/>
              </a:ext>
            </a:extLst>
          </p:cNvPr>
          <p:cNvGrpSpPr/>
          <p:nvPr/>
        </p:nvGrpSpPr>
        <p:grpSpPr>
          <a:xfrm>
            <a:off x="5768923" y="629196"/>
            <a:ext cx="1383792" cy="1187825"/>
            <a:chOff x="2348179" y="1758103"/>
            <a:chExt cx="1383792" cy="1187825"/>
          </a:xfrm>
          <a:solidFill>
            <a:schemeClr val="accent3">
              <a:lumMod val="75000"/>
            </a:schemeClr>
          </a:solidFill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</p:grpSpPr>
        <p:sp>
          <p:nvSpPr>
            <p:cNvPr id="46" name="Hexagon 45">
              <a:extLst>
                <a:ext uri="{FF2B5EF4-FFF2-40B4-BE49-F238E27FC236}">
                  <a16:creationId xmlns:a16="http://schemas.microsoft.com/office/drawing/2014/main" id="{CB463B79-E63A-48AB-8440-228B2B14DE11}"/>
                </a:ext>
              </a:extLst>
            </p:cNvPr>
            <p:cNvSpPr/>
            <p:nvPr/>
          </p:nvSpPr>
          <p:spPr>
            <a:xfrm>
              <a:off x="2348179" y="1758103"/>
              <a:ext cx="1383792" cy="1187825"/>
            </a:xfrm>
            <a:prstGeom prst="hexagon">
              <a:avLst>
                <a:gd name="adj" fmla="val 25000"/>
                <a:gd name="vf" fmla="val 115470"/>
              </a:avLst>
            </a:prstGeom>
            <a:grpFill/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p3d prstMaterial="metal">
              <a:bevelT w="88900" h="88900"/>
            </a:sp3d>
          </p:spPr>
          <p:style>
            <a:lnRef idx="1">
              <a:schemeClr val="accent5">
                <a:hueOff val="4658199"/>
                <a:satOff val="3307"/>
                <a:lumOff val="-2091"/>
                <a:alphaOff val="0"/>
              </a:schemeClr>
            </a:lnRef>
            <a:fillRef idx="3">
              <a:schemeClr val="accent5">
                <a:hueOff val="4658199"/>
                <a:satOff val="3307"/>
                <a:lumOff val="-2091"/>
                <a:alphaOff val="0"/>
              </a:schemeClr>
            </a:fillRef>
            <a:effectRef idx="2">
              <a:schemeClr val="accent5">
                <a:hueOff val="4658199"/>
                <a:satOff val="3307"/>
                <a:lumOff val="-2091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7" name="Hexagon 6">
              <a:extLst>
                <a:ext uri="{FF2B5EF4-FFF2-40B4-BE49-F238E27FC236}">
                  <a16:creationId xmlns:a16="http://schemas.microsoft.com/office/drawing/2014/main" id="{082B3377-773A-4464-8623-A50252A5A143}"/>
                </a:ext>
              </a:extLst>
            </p:cNvPr>
            <p:cNvSpPr txBox="1"/>
            <p:nvPr/>
          </p:nvSpPr>
          <p:spPr>
            <a:xfrm>
              <a:off x="2562480" y="1942056"/>
              <a:ext cx="955190" cy="819919"/>
            </a:xfrm>
            <a:prstGeom prst="rect">
              <a:avLst/>
            </a:prstGeom>
            <a:grpFill/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p3d prstMaterial="metal">
              <a:bevelT w="88900" h="88900"/>
            </a:sp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31750" rIns="0" bIns="31750" numCol="1" spcCol="1270" anchor="ctr" anchorCtr="0">
              <a:noAutofit/>
            </a:bodyPr>
            <a:lstStyle/>
            <a:p>
              <a:pPr marL="0" lvl="0" indent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2500" kern="1200">
                <a:solidFill>
                  <a:schemeClr val="accent1">
                    <a:lumMod val="10000"/>
                  </a:schemeClr>
                </a:solidFill>
              </a:endParaRP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091BE302-4459-4BEB-94B3-6D2910DF4BF3}"/>
              </a:ext>
            </a:extLst>
          </p:cNvPr>
          <p:cNvGrpSpPr/>
          <p:nvPr/>
        </p:nvGrpSpPr>
        <p:grpSpPr>
          <a:xfrm>
            <a:off x="6924340" y="1282361"/>
            <a:ext cx="1383792" cy="1187825"/>
            <a:chOff x="2348179" y="1758103"/>
            <a:chExt cx="1383792" cy="1187825"/>
          </a:xfrm>
          <a:solidFill>
            <a:schemeClr val="accent5">
              <a:lumMod val="75000"/>
            </a:schemeClr>
          </a:solidFill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</p:grpSpPr>
        <p:sp>
          <p:nvSpPr>
            <p:cNvPr id="49" name="Hexagon 48">
              <a:extLst>
                <a:ext uri="{FF2B5EF4-FFF2-40B4-BE49-F238E27FC236}">
                  <a16:creationId xmlns:a16="http://schemas.microsoft.com/office/drawing/2014/main" id="{271A31D9-494F-40CA-B703-0AB59D6F64DF}"/>
                </a:ext>
              </a:extLst>
            </p:cNvPr>
            <p:cNvSpPr/>
            <p:nvPr/>
          </p:nvSpPr>
          <p:spPr>
            <a:xfrm>
              <a:off x="2348179" y="1758103"/>
              <a:ext cx="1383792" cy="1187825"/>
            </a:xfrm>
            <a:prstGeom prst="hexagon">
              <a:avLst>
                <a:gd name="adj" fmla="val 25000"/>
                <a:gd name="vf" fmla="val 115470"/>
              </a:avLst>
            </a:prstGeom>
            <a:grpFill/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p3d prstMaterial="metal">
              <a:bevelT w="88900" h="88900"/>
            </a:sp3d>
          </p:spPr>
          <p:style>
            <a:lnRef idx="1">
              <a:schemeClr val="accent5">
                <a:hueOff val="4658199"/>
                <a:satOff val="3307"/>
                <a:lumOff val="-2091"/>
                <a:alphaOff val="0"/>
              </a:schemeClr>
            </a:lnRef>
            <a:fillRef idx="3">
              <a:schemeClr val="accent5">
                <a:hueOff val="4658199"/>
                <a:satOff val="3307"/>
                <a:lumOff val="-2091"/>
                <a:alphaOff val="0"/>
              </a:schemeClr>
            </a:fillRef>
            <a:effectRef idx="2">
              <a:schemeClr val="accent5">
                <a:hueOff val="4658199"/>
                <a:satOff val="3307"/>
                <a:lumOff val="-2091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0" name="Hexagon 6">
              <a:extLst>
                <a:ext uri="{FF2B5EF4-FFF2-40B4-BE49-F238E27FC236}">
                  <a16:creationId xmlns:a16="http://schemas.microsoft.com/office/drawing/2014/main" id="{4A61FA88-37A1-4024-A895-9BA77F939EC2}"/>
                </a:ext>
              </a:extLst>
            </p:cNvPr>
            <p:cNvSpPr txBox="1"/>
            <p:nvPr/>
          </p:nvSpPr>
          <p:spPr>
            <a:xfrm>
              <a:off x="2562480" y="1942056"/>
              <a:ext cx="955190" cy="819919"/>
            </a:xfrm>
            <a:prstGeom prst="rect">
              <a:avLst/>
            </a:prstGeom>
            <a:grpFill/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p3d prstMaterial="metal">
              <a:bevelT w="88900" h="88900"/>
            </a:sp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31750" rIns="0" bIns="31750" numCol="1" spcCol="1270" anchor="ctr" anchorCtr="0">
              <a:noAutofit/>
            </a:bodyPr>
            <a:lstStyle/>
            <a:p>
              <a:pPr marL="0" lvl="0" indent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2500" kern="1200">
                <a:solidFill>
                  <a:schemeClr val="accent1">
                    <a:lumMod val="10000"/>
                  </a:schemeClr>
                </a:solidFill>
              </a:endParaRP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38D665C2-EB4E-4342-A801-7D8FCEC2F71C}"/>
              </a:ext>
            </a:extLst>
          </p:cNvPr>
          <p:cNvGrpSpPr/>
          <p:nvPr/>
        </p:nvGrpSpPr>
        <p:grpSpPr>
          <a:xfrm>
            <a:off x="6986187" y="2553546"/>
            <a:ext cx="1383792" cy="1187825"/>
            <a:chOff x="2348179" y="1758103"/>
            <a:chExt cx="1383792" cy="1187825"/>
          </a:xfrm>
          <a:solidFill>
            <a:schemeClr val="accent4">
              <a:lumMod val="75000"/>
            </a:schemeClr>
          </a:solidFill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</p:grpSpPr>
        <p:sp>
          <p:nvSpPr>
            <p:cNvPr id="52" name="Hexagon 51">
              <a:extLst>
                <a:ext uri="{FF2B5EF4-FFF2-40B4-BE49-F238E27FC236}">
                  <a16:creationId xmlns:a16="http://schemas.microsoft.com/office/drawing/2014/main" id="{010597D1-6B19-4DDB-A772-1F168B364C16}"/>
                </a:ext>
              </a:extLst>
            </p:cNvPr>
            <p:cNvSpPr/>
            <p:nvPr/>
          </p:nvSpPr>
          <p:spPr>
            <a:xfrm>
              <a:off x="2348179" y="1758103"/>
              <a:ext cx="1383792" cy="1187825"/>
            </a:xfrm>
            <a:prstGeom prst="hexagon">
              <a:avLst>
                <a:gd name="adj" fmla="val 25000"/>
                <a:gd name="vf" fmla="val 115470"/>
              </a:avLst>
            </a:prstGeom>
            <a:grpFill/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p3d prstMaterial="metal">
              <a:bevelT w="88900" h="88900"/>
            </a:sp3d>
          </p:spPr>
          <p:style>
            <a:lnRef idx="1">
              <a:schemeClr val="accent5">
                <a:hueOff val="4658199"/>
                <a:satOff val="3307"/>
                <a:lumOff val="-2091"/>
                <a:alphaOff val="0"/>
              </a:schemeClr>
            </a:lnRef>
            <a:fillRef idx="3">
              <a:schemeClr val="accent5">
                <a:hueOff val="4658199"/>
                <a:satOff val="3307"/>
                <a:lumOff val="-2091"/>
                <a:alphaOff val="0"/>
              </a:schemeClr>
            </a:fillRef>
            <a:effectRef idx="2">
              <a:schemeClr val="accent5">
                <a:hueOff val="4658199"/>
                <a:satOff val="3307"/>
                <a:lumOff val="-2091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3" name="Hexagon 6">
              <a:extLst>
                <a:ext uri="{FF2B5EF4-FFF2-40B4-BE49-F238E27FC236}">
                  <a16:creationId xmlns:a16="http://schemas.microsoft.com/office/drawing/2014/main" id="{DF6F05CA-8CAC-40A8-B051-5FB504D23B23}"/>
                </a:ext>
              </a:extLst>
            </p:cNvPr>
            <p:cNvSpPr txBox="1"/>
            <p:nvPr/>
          </p:nvSpPr>
          <p:spPr>
            <a:xfrm>
              <a:off x="2562480" y="1942056"/>
              <a:ext cx="955190" cy="819919"/>
            </a:xfrm>
            <a:prstGeom prst="rect">
              <a:avLst/>
            </a:prstGeom>
            <a:grpFill/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p3d prstMaterial="metal">
              <a:bevelT w="88900" h="88900"/>
            </a:sp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31750" rIns="0" bIns="31750" numCol="1" spcCol="1270" anchor="ctr" anchorCtr="0">
              <a:noAutofit/>
            </a:bodyPr>
            <a:lstStyle/>
            <a:p>
              <a:pPr marL="0" lvl="0" indent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2500" kern="1200">
                <a:solidFill>
                  <a:schemeClr val="accent1">
                    <a:lumMod val="10000"/>
                  </a:schemeClr>
                </a:solidFill>
              </a:endParaRPr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FF72DD1D-DF62-418C-A268-650B76993E58}"/>
              </a:ext>
            </a:extLst>
          </p:cNvPr>
          <p:cNvSpPr txBox="1"/>
          <p:nvPr/>
        </p:nvSpPr>
        <p:spPr>
          <a:xfrm>
            <a:off x="3589378" y="2192651"/>
            <a:ext cx="1078992" cy="646331"/>
          </a:xfrm>
          <a:prstGeom prst="rect">
            <a:avLst/>
          </a:prstGeom>
          <a:noFill/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1">
                    <a:lumMod val="10000"/>
                  </a:schemeClr>
                </a:solidFill>
              </a:rPr>
              <a:t>COVID-19</a:t>
            </a:r>
            <a:br>
              <a:rPr lang="en-US" sz="1200" dirty="0">
                <a:solidFill>
                  <a:schemeClr val="accent1">
                    <a:lumMod val="10000"/>
                  </a:schemeClr>
                </a:solidFill>
              </a:rPr>
            </a:br>
            <a:r>
              <a:rPr lang="en-US" sz="1200" dirty="0">
                <a:solidFill>
                  <a:schemeClr val="accent1">
                    <a:lumMod val="10000"/>
                  </a:schemeClr>
                </a:solidFill>
              </a:rPr>
              <a:t>Pneumonia</a:t>
            </a:r>
            <a:br>
              <a:rPr lang="en-US" sz="1200" dirty="0">
                <a:solidFill>
                  <a:schemeClr val="accent1">
                    <a:lumMod val="10000"/>
                  </a:schemeClr>
                </a:solidFill>
              </a:rPr>
            </a:br>
            <a:r>
              <a:rPr lang="en-US" sz="1200" dirty="0">
                <a:solidFill>
                  <a:schemeClr val="accent1">
                    <a:lumMod val="10000"/>
                  </a:schemeClr>
                </a:solidFill>
              </a:rPr>
              <a:t>suspect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59D97A5-D639-4252-95FA-5623D38B45CB}"/>
              </a:ext>
            </a:extLst>
          </p:cNvPr>
          <p:cNvSpPr txBox="1"/>
          <p:nvPr/>
        </p:nvSpPr>
        <p:spPr>
          <a:xfrm>
            <a:off x="4709214" y="3034262"/>
            <a:ext cx="1357643" cy="307777"/>
          </a:xfrm>
          <a:prstGeom prst="rect">
            <a:avLst/>
          </a:prstGeom>
          <a:noFill/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10000"/>
                  </a:schemeClr>
                </a:solidFill>
              </a:rPr>
              <a:t>Tuberculosis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83A28DC-A025-4E81-BB64-05D9A80307F3}"/>
              </a:ext>
            </a:extLst>
          </p:cNvPr>
          <p:cNvSpPr txBox="1"/>
          <p:nvPr/>
        </p:nvSpPr>
        <p:spPr>
          <a:xfrm>
            <a:off x="3581753" y="3660565"/>
            <a:ext cx="1167470" cy="307777"/>
          </a:xfrm>
          <a:prstGeom prst="rect">
            <a:avLst/>
          </a:prstGeom>
          <a:noFill/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10000"/>
                  </a:schemeClr>
                </a:solidFill>
              </a:rPr>
              <a:t>Granuloma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0049BD7-D531-474D-87EE-0852BCADD548}"/>
              </a:ext>
            </a:extLst>
          </p:cNvPr>
          <p:cNvSpPr txBox="1"/>
          <p:nvPr/>
        </p:nvSpPr>
        <p:spPr>
          <a:xfrm>
            <a:off x="5028034" y="1722384"/>
            <a:ext cx="653357" cy="307777"/>
          </a:xfrm>
          <a:prstGeom prst="rect">
            <a:avLst/>
          </a:prstGeom>
          <a:noFill/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10000"/>
                  </a:schemeClr>
                </a:solidFill>
              </a:rPr>
              <a:t>Mass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F136F3F8-EF0C-411B-AE9A-EB841AEA5359}"/>
              </a:ext>
            </a:extLst>
          </p:cNvPr>
          <p:cNvSpPr txBox="1"/>
          <p:nvPr/>
        </p:nvSpPr>
        <p:spPr>
          <a:xfrm>
            <a:off x="2260450" y="1725536"/>
            <a:ext cx="1383792" cy="307777"/>
          </a:xfrm>
          <a:prstGeom prst="rect">
            <a:avLst/>
          </a:prstGeom>
          <a:noFill/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10000"/>
                  </a:schemeClr>
                </a:solidFill>
              </a:rPr>
              <a:t>Cardiomegaly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FAF4FD1-8F3D-4D38-89E3-F35E09CF7E62}"/>
              </a:ext>
            </a:extLst>
          </p:cNvPr>
          <p:cNvSpPr txBox="1"/>
          <p:nvPr/>
        </p:nvSpPr>
        <p:spPr>
          <a:xfrm>
            <a:off x="2549294" y="3012816"/>
            <a:ext cx="942057" cy="307777"/>
          </a:xfrm>
          <a:prstGeom prst="rect">
            <a:avLst/>
          </a:prstGeom>
          <a:noFill/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10000"/>
                  </a:schemeClr>
                </a:solidFill>
              </a:rPr>
              <a:t>Effusion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2597FA2F-250E-4DA1-863D-28DCB622CC14}"/>
              </a:ext>
            </a:extLst>
          </p:cNvPr>
          <p:cNvSpPr txBox="1"/>
          <p:nvPr/>
        </p:nvSpPr>
        <p:spPr>
          <a:xfrm>
            <a:off x="5957231" y="2366575"/>
            <a:ext cx="1181410" cy="307777"/>
          </a:xfrm>
          <a:prstGeom prst="rect">
            <a:avLst/>
          </a:prstGeom>
          <a:noFill/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10000"/>
                  </a:schemeClr>
                </a:solidFill>
              </a:rPr>
              <a:t>Pneumonia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61175C3-B0B7-490B-99E0-1DF3FC35435E}"/>
              </a:ext>
            </a:extLst>
          </p:cNvPr>
          <p:cNvSpPr txBox="1"/>
          <p:nvPr/>
        </p:nvSpPr>
        <p:spPr>
          <a:xfrm>
            <a:off x="4798382" y="4291839"/>
            <a:ext cx="1181410" cy="307777"/>
          </a:xfrm>
          <a:prstGeom prst="rect">
            <a:avLst/>
          </a:prstGeom>
          <a:noFill/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10000"/>
                  </a:schemeClr>
                </a:solidFill>
              </a:rPr>
              <a:t>Infiltration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2D64F2CF-128E-43AA-8380-D17A6AAE97AC}"/>
              </a:ext>
            </a:extLst>
          </p:cNvPr>
          <p:cNvSpPr txBox="1"/>
          <p:nvPr/>
        </p:nvSpPr>
        <p:spPr>
          <a:xfrm>
            <a:off x="2346251" y="4286868"/>
            <a:ext cx="1296778" cy="307777"/>
          </a:xfrm>
          <a:prstGeom prst="rect">
            <a:avLst/>
          </a:prstGeom>
          <a:noFill/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10000"/>
                  </a:schemeClr>
                </a:solidFill>
              </a:rPr>
              <a:t>Emphysema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7467178A-132F-43C2-B84C-E9F998D87AE8}"/>
              </a:ext>
            </a:extLst>
          </p:cNvPr>
          <p:cNvSpPr txBox="1"/>
          <p:nvPr/>
        </p:nvSpPr>
        <p:spPr>
          <a:xfrm>
            <a:off x="3444015" y="1066289"/>
            <a:ext cx="1463213" cy="307777"/>
          </a:xfrm>
          <a:prstGeom prst="rect">
            <a:avLst/>
          </a:prstGeom>
          <a:noFill/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10000"/>
                  </a:schemeClr>
                </a:solidFill>
              </a:rPr>
              <a:t>Pneumothorax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B41EE23-AFC1-4990-8E9D-3A6201B5A6D7}"/>
              </a:ext>
            </a:extLst>
          </p:cNvPr>
          <p:cNvSpPr txBox="1"/>
          <p:nvPr/>
        </p:nvSpPr>
        <p:spPr>
          <a:xfrm>
            <a:off x="5808718" y="1045112"/>
            <a:ext cx="1433761" cy="307777"/>
          </a:xfrm>
          <a:prstGeom prst="rect">
            <a:avLst/>
          </a:prstGeom>
          <a:noFill/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10000"/>
                  </a:schemeClr>
                </a:solidFill>
              </a:rPr>
              <a:t>Consolidation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0F5117A2-1105-4E28-AF96-2D15EC67A282}"/>
              </a:ext>
            </a:extLst>
          </p:cNvPr>
          <p:cNvSpPr txBox="1"/>
          <p:nvPr/>
        </p:nvSpPr>
        <p:spPr>
          <a:xfrm>
            <a:off x="1367992" y="2379535"/>
            <a:ext cx="912083" cy="307777"/>
          </a:xfrm>
          <a:prstGeom prst="rect">
            <a:avLst/>
          </a:prstGeom>
          <a:noFill/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10000"/>
                  </a:schemeClr>
                </a:solidFill>
              </a:rPr>
              <a:t>Edema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A6D4BFB4-9073-4EF7-8920-32D01D3C560E}"/>
              </a:ext>
            </a:extLst>
          </p:cNvPr>
          <p:cNvSpPr txBox="1"/>
          <p:nvPr/>
        </p:nvSpPr>
        <p:spPr>
          <a:xfrm>
            <a:off x="6034666" y="3538910"/>
            <a:ext cx="955190" cy="523220"/>
          </a:xfrm>
          <a:prstGeom prst="rect">
            <a:avLst/>
          </a:prstGeom>
          <a:noFill/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10000"/>
                  </a:schemeClr>
                </a:solidFill>
              </a:rPr>
              <a:t>Foreign</a:t>
            </a:r>
          </a:p>
          <a:p>
            <a:pPr algn="ctr"/>
            <a:r>
              <a:rPr lang="en-US" dirty="0">
                <a:solidFill>
                  <a:schemeClr val="accent1">
                    <a:lumMod val="10000"/>
                  </a:schemeClr>
                </a:solidFill>
              </a:rPr>
              <a:t>Objects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13845CC-E34B-4C2F-9375-49900F4A0C7B}"/>
              </a:ext>
            </a:extLst>
          </p:cNvPr>
          <p:cNvSpPr txBox="1"/>
          <p:nvPr/>
        </p:nvSpPr>
        <p:spPr>
          <a:xfrm>
            <a:off x="7186468" y="1749108"/>
            <a:ext cx="955190" cy="307777"/>
          </a:xfrm>
          <a:prstGeom prst="rect">
            <a:avLst/>
          </a:prstGeom>
          <a:noFill/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10000"/>
                  </a:schemeClr>
                </a:solidFill>
              </a:rPr>
              <a:t>Fibrosis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3DB1E54E-1E12-4721-9A4A-02B72D0243CF}"/>
              </a:ext>
            </a:extLst>
          </p:cNvPr>
          <p:cNvSpPr txBox="1"/>
          <p:nvPr/>
        </p:nvSpPr>
        <p:spPr>
          <a:xfrm>
            <a:off x="7200488" y="3025252"/>
            <a:ext cx="955190" cy="307777"/>
          </a:xfrm>
          <a:prstGeom prst="rect">
            <a:avLst/>
          </a:prstGeom>
          <a:noFill/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10000"/>
                  </a:schemeClr>
                </a:solidFill>
              </a:rPr>
              <a:t>Hernia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B61E033D-3527-49CA-A870-1E58321A0F7C}"/>
              </a:ext>
            </a:extLst>
          </p:cNvPr>
          <p:cNvSpPr txBox="1"/>
          <p:nvPr/>
        </p:nvSpPr>
        <p:spPr>
          <a:xfrm>
            <a:off x="1214522" y="945758"/>
            <a:ext cx="1172294" cy="523220"/>
          </a:xfrm>
          <a:prstGeom prst="rect">
            <a:avLst/>
          </a:prstGeom>
          <a:noFill/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10000"/>
                  </a:schemeClr>
                </a:solidFill>
              </a:rPr>
              <a:t>Pleural Thickening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DBCB5C1E-5C3A-4091-BC24-630FFE17FC05}"/>
              </a:ext>
            </a:extLst>
          </p:cNvPr>
          <p:cNvSpPr txBox="1"/>
          <p:nvPr/>
        </p:nvSpPr>
        <p:spPr>
          <a:xfrm>
            <a:off x="1175597" y="3674295"/>
            <a:ext cx="1172294" cy="307777"/>
          </a:xfrm>
          <a:prstGeom prst="rect">
            <a:avLst/>
          </a:prstGeom>
          <a:noFill/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10000"/>
                  </a:schemeClr>
                </a:solidFill>
              </a:rPr>
              <a:t>Atelectasis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B6E390EF-F594-44E9-903C-782A5E4382DA}"/>
              </a:ext>
            </a:extLst>
          </p:cNvPr>
          <p:cNvSpPr txBox="1"/>
          <p:nvPr/>
        </p:nvSpPr>
        <p:spPr>
          <a:xfrm>
            <a:off x="172386" y="157397"/>
            <a:ext cx="89062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3428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eiryo UI"/>
                <a:ea typeface="Meiryo UI"/>
                <a:cs typeface="+mn-cs"/>
              </a:rPr>
              <a:t>Over 17 Pathologies covered on the solution</a:t>
            </a:r>
          </a:p>
        </p:txBody>
      </p:sp>
      <p:pic>
        <p:nvPicPr>
          <p:cNvPr id="72" name="Picture 71" descr="A close up of a logo&#10;&#10;Description automatically generated">
            <a:extLst>
              <a:ext uri="{FF2B5EF4-FFF2-40B4-BE49-F238E27FC236}">
                <a16:creationId xmlns:a16="http://schemas.microsoft.com/office/drawing/2014/main" id="{52AD517B-CB42-4DD3-A9AB-C184DA51090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2582" y="88892"/>
            <a:ext cx="811066" cy="559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429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2_プレゼンテーションテンプレート2017">
  <a:themeElements>
    <a:clrScheme name="NTT DATA COLOR MASTER">
      <a:dk1>
        <a:srgbClr val="404040"/>
      </a:dk1>
      <a:lt1>
        <a:srgbClr val="FFFFFF"/>
      </a:lt1>
      <a:dk2>
        <a:srgbClr val="0F1C50"/>
      </a:dk2>
      <a:lt2>
        <a:srgbClr val="0080B1"/>
      </a:lt2>
      <a:accent1>
        <a:srgbClr val="C2CEE6"/>
      </a:accent1>
      <a:accent2>
        <a:srgbClr val="6785C1"/>
      </a:accent2>
      <a:accent3>
        <a:srgbClr val="E6B600"/>
      </a:accent3>
      <a:accent4>
        <a:srgbClr val="BC4328"/>
      </a:accent4>
      <a:accent5>
        <a:srgbClr val="83B254"/>
      </a:accent5>
      <a:accent6>
        <a:srgbClr val="AA3C80"/>
      </a:accent6>
      <a:hlink>
        <a:srgbClr val="0000FF"/>
      </a:hlink>
      <a:folHlink>
        <a:srgbClr val="800080"/>
      </a:folHlink>
    </a:clrScheme>
    <a:fontScheme name="ユーザー定義 2">
      <a:majorFont>
        <a:latin typeface="HGPｺﾞｼｯｸE"/>
        <a:ea typeface="HGPｺﾞｼｯｸE"/>
        <a:cs typeface=""/>
      </a:majorFont>
      <a:minorFont>
        <a:latin typeface="HGPｺﾞｼｯｸE"/>
        <a:ea typeface="HGPｺﾞｼｯｸ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/>
      </a:spPr>
      <a:bodyPr rot="0" spcFirstLastPara="0" vertOverflow="overflow" horzOverflow="overflow" vert="horz" wrap="square" lIns="78000" tIns="49530" rIns="78000" bIns="49530" numCol="1" spcCol="0" rtlCol="0" fromWordArt="0" anchor="t" anchorCtr="0" forceAA="0" compatLnSpc="1">
        <a:prstTxWarp prst="textNoShape">
          <a:avLst/>
        </a:prstTxWarp>
        <a:noAutofit/>
      </a:bodyPr>
      <a:lstStyle>
        <a:defPPr marL="116996" indent="-116996">
          <a:buFont typeface="Arial" panose="020B0604020202020204" pitchFamily="34" charset="0"/>
          <a:buChar char="•"/>
          <a:defRPr kumimoji="1" sz="1100" dirty="0">
            <a:latin typeface="Meiryo UI" panose="020B0604030504040204" pitchFamily="50" charset="-128"/>
            <a:ea typeface="Meiryo UI" panose="020B0604030504040204" pitchFamily="50" charset="-128"/>
            <a:cs typeface="Meiryo UI" panose="020B0604030504040204" pitchFamily="50" charset="-128"/>
          </a:defRPr>
        </a:defPPr>
      </a:lstStyle>
      <a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プレゼンテーションテンプレート_A4_20161220.pptx" id="{9C858962-F29B-4A66-8EC6-8BAF903AC268}" vid="{A6DDF9FA-FCEF-4354-BFA2-2E417DD6A1F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2DC52CB9BBD2340819FD78F31988C43" ma:contentTypeVersion="8" ma:contentTypeDescription="Create a new document." ma:contentTypeScope="" ma:versionID="d7abe9c61671e7fbd9c8883fd586753d">
  <xsd:schema xmlns:xsd="http://www.w3.org/2001/XMLSchema" xmlns:xs="http://www.w3.org/2001/XMLSchema" xmlns:p="http://schemas.microsoft.com/office/2006/metadata/properties" xmlns:ns3="7c2466da-90de-4ef8-b5b0-69018ec3fda6" xmlns:ns4="babfe81c-7672-49a7-9b19-3b87c5c3f3c8" targetNamespace="http://schemas.microsoft.com/office/2006/metadata/properties" ma:root="true" ma:fieldsID="31a96fdd5bcc7b9618f7f68a17b8b701" ns3:_="" ns4:_="">
    <xsd:import namespace="7c2466da-90de-4ef8-b5b0-69018ec3fda6"/>
    <xsd:import namespace="babfe81c-7672-49a7-9b19-3b87c5c3f3c8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4:MediaServiceMetadata" minOccurs="0"/>
                <xsd:element ref="ns4:MediaServiceFastMetadata" minOccurs="0"/>
                <xsd:element ref="ns3:SharedWithDetails" minOccurs="0"/>
                <xsd:element ref="ns3:SharingHintHash" minOccurs="0"/>
                <xsd:element ref="ns4:MediaServiceAutoTags" minOccurs="0"/>
                <xsd:element ref="ns4:MediaServiceOCR" minOccurs="0"/>
                <xsd:element ref="ns4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c2466da-90de-4ef8-b5b0-69018ec3fda6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abfe81c-7672-49a7-9b19-3b87c5c3f3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365816C-3E2C-48E1-BF7C-F6C43F358AE4}">
  <ds:schemaRefs>
    <ds:schemaRef ds:uri="7c2466da-90de-4ef8-b5b0-69018ec3fda6"/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babfe81c-7672-49a7-9b19-3b87c5c3f3c8"/>
    <ds:schemaRef ds:uri="http://purl.org/dc/terms/"/>
    <ds:schemaRef ds:uri="http://schemas.microsoft.com/office/infopath/2007/PartnerControls"/>
    <ds:schemaRef ds:uri="http://schemas.microsoft.com/office/2006/metadata/propertie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7A62BC12-A2CF-460B-AD3E-CEFE4D9FF42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13A5847-FE7D-48D6-8C86-8AEEB74D8D7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c2466da-90de-4ef8-b5b0-69018ec3fda6"/>
    <ds:schemaRef ds:uri="babfe81c-7672-49a7-9b19-3b87c5c3f3c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1136</Words>
  <Application>Microsoft Office PowerPoint</Application>
  <PresentationFormat>画面に合わせる (16:9)</PresentationFormat>
  <Paragraphs>184</Paragraphs>
  <Slides>22</Slides>
  <Notes>12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11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22</vt:i4>
      </vt:variant>
    </vt:vector>
  </HeadingPairs>
  <TitlesOfParts>
    <vt:vector size="34" baseType="lpstr">
      <vt:lpstr>HGPｺﾞｼｯｸE</vt:lpstr>
      <vt:lpstr>HGPｺﾞｼｯｸE</vt:lpstr>
      <vt:lpstr>HGP創英角ｺﾞｼｯｸUB</vt:lpstr>
      <vt:lpstr>Meiryo UI</vt:lpstr>
      <vt:lpstr>ＭＳ Ｐゴシック</vt:lpstr>
      <vt:lpstr>Arial</vt:lpstr>
      <vt:lpstr>Arial Black</vt:lpstr>
      <vt:lpstr>Calibri</vt:lpstr>
      <vt:lpstr>Cambria</vt:lpstr>
      <vt:lpstr>Georgia</vt:lpstr>
      <vt:lpstr>Wingdings</vt:lpstr>
      <vt:lpstr>2_プレゼンテーションテンプレート2017</vt:lpstr>
      <vt:lpstr>AI Powered Radiology For Efficient Pandemic Response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Demo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1</cp:revision>
  <dcterms:created xsi:type="dcterms:W3CDTF">2016-04-07T07:35:19Z</dcterms:created>
  <dcterms:modified xsi:type="dcterms:W3CDTF">2020-07-10T04:01:51Z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a17f17c0-b23c-493d-99ab-b037779ecd33_Enabled">
    <vt:lpwstr>True</vt:lpwstr>
  </property>
  <property fmtid="{D5CDD505-2E9C-101B-9397-08002B2CF9AE}" pid="3" name="MSIP_Label_a17f17c0-b23c-493d-99ab-b037779ecd33_SiteId">
    <vt:lpwstr>945c199a-83a2-4e80-9f8c-5a91be5752dd</vt:lpwstr>
  </property>
  <property fmtid="{D5CDD505-2E9C-101B-9397-08002B2CF9AE}" pid="4" name="MSIP_Label_a17f17c0-b23c-493d-99ab-b037779ecd33_Owner">
    <vt:lpwstr>osmund.amoroso@emc.com</vt:lpwstr>
  </property>
  <property fmtid="{D5CDD505-2E9C-101B-9397-08002B2CF9AE}" pid="5" name="MSIP_Label_a17f17c0-b23c-493d-99ab-b037779ecd33_SetDate">
    <vt:lpwstr>2019-08-01T11:04:21.2087461Z</vt:lpwstr>
  </property>
  <property fmtid="{D5CDD505-2E9C-101B-9397-08002B2CF9AE}" pid="6" name="MSIP_Label_a17f17c0-b23c-493d-99ab-b037779ecd33_Name">
    <vt:lpwstr>Customer Communication</vt:lpwstr>
  </property>
  <property fmtid="{D5CDD505-2E9C-101B-9397-08002B2CF9AE}" pid="7" name="MSIP_Label_a17f17c0-b23c-493d-99ab-b037779ecd33_Application">
    <vt:lpwstr>Microsoft Azure Information Protection</vt:lpwstr>
  </property>
  <property fmtid="{D5CDD505-2E9C-101B-9397-08002B2CF9AE}" pid="8" name="MSIP_Label_a17f17c0-b23c-493d-99ab-b037779ecd33_Extended_MSFT_Method">
    <vt:lpwstr>Manual</vt:lpwstr>
  </property>
  <property fmtid="{D5CDD505-2E9C-101B-9397-08002B2CF9AE}" pid="9" name="aiplabel">
    <vt:lpwstr>Customer Communication</vt:lpwstr>
  </property>
  <property fmtid="{D5CDD505-2E9C-101B-9397-08002B2CF9AE}" pid="10" name="ContentTypeId">
    <vt:lpwstr>0x01010042DC52CB9BBD2340819FD78F31988C43</vt:lpwstr>
  </property>
</Properties>
</file>